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1"/>
  </p:notesMasterIdLst>
  <p:sldIdLst>
    <p:sldId id="256" r:id="rId3"/>
    <p:sldId id="274" r:id="rId4"/>
    <p:sldId id="275" r:id="rId5"/>
    <p:sldId id="282" r:id="rId6"/>
    <p:sldId id="283" r:id="rId7"/>
    <p:sldId id="284" r:id="rId8"/>
    <p:sldId id="285" r:id="rId9"/>
    <p:sldId id="286" r:id="rId10"/>
    <p:sldId id="287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277" r:id="rId31"/>
    <p:sldId id="288" r:id="rId32"/>
    <p:sldId id="289" r:id="rId33"/>
    <p:sldId id="290" r:id="rId34"/>
    <p:sldId id="291" r:id="rId35"/>
    <p:sldId id="311" r:id="rId36"/>
    <p:sldId id="312" r:id="rId37"/>
    <p:sldId id="313" r:id="rId38"/>
    <p:sldId id="314" r:id="rId39"/>
    <p:sldId id="279" r:id="rId4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2A3E"/>
    <a:srgbClr val="8A366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68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D9D432-0EC8-445E-9A02-DDEA2CF4845E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DCBB0FA8-F43B-4027-86DE-4B6D10F60331}">
      <dgm:prSet phldrT="[Текст]" custT="1"/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Нарушения аппетита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Нарушения сна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Серьезные проблемы со здоровьем, повышение заболеваемости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Жалобы на боли (болит голова, живот, «где-то здесь»), даже если они не подтверждаются врачами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Изменения мимики (гипомимия, амимия)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царапин, ссадин, порезов на руках или др. частях тела</a:t>
          </a: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18A9B5-43A0-4479-899C-397A7C9A73A3}" type="parTrans" cxnId="{C2C8B56C-5D71-4B51-972D-9524012EEC5F}">
      <dgm:prSet/>
      <dgm:spPr/>
      <dgm:t>
        <a:bodyPr/>
        <a:lstStyle/>
        <a:p>
          <a:endParaRPr lang="ru-RU"/>
        </a:p>
      </dgm:t>
    </dgm:pt>
    <dgm:pt modelId="{0CD4C1CF-C7F4-4EA2-8E66-781909C65EA8}" type="sibTrans" cxnId="{C2C8B56C-5D71-4B51-972D-9524012EEC5F}">
      <dgm:prSet/>
      <dgm:spPr/>
      <dgm:t>
        <a:bodyPr/>
        <a:lstStyle/>
        <a:p>
          <a:endParaRPr lang="ru-RU"/>
        </a:p>
      </dgm:t>
    </dgm:pt>
    <dgm:pt modelId="{79A37E25-5E8C-4094-945A-7D289B50EBF0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Замкнутость, погруженность в свои переживания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Вспышки агрессии, обвинения в непонимании и отсутствии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внимания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Отсутствие положительных эмоций, холодность и отстраненность,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Самообвинения, уверенность в своей не успешности, ненужности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Ощущение безнадежности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Резкие перепады настроения (несвойственные подростку ранее)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Чувство вины (моя вина, возможно что-то сказал, не услышал,)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848738-BBF1-4976-BED3-6E333B3F7C82}" type="parTrans" cxnId="{4E590EFE-07F6-4C58-94D7-718C194C1596}">
      <dgm:prSet/>
      <dgm:spPr/>
      <dgm:t>
        <a:bodyPr/>
        <a:lstStyle/>
        <a:p>
          <a:endParaRPr lang="ru-RU"/>
        </a:p>
      </dgm:t>
    </dgm:pt>
    <dgm:pt modelId="{191FA3F4-FA62-493C-B0FD-978EBC9A99FB}" type="sibTrans" cxnId="{4E590EFE-07F6-4C58-94D7-718C194C1596}">
      <dgm:prSet/>
      <dgm:spPr/>
      <dgm:t>
        <a:bodyPr/>
        <a:lstStyle/>
        <a:p>
          <a:endParaRPr lang="ru-RU"/>
        </a:p>
      </dgm:t>
    </dgm:pt>
    <dgm:pt modelId="{63C77005-D875-4118-8EA6-F861198109D4}">
      <dgm:prSet phldrT="[Текст]" custT="1"/>
      <dgm:spPr/>
      <dgm:t>
        <a:bodyPr/>
        <a:lstStyle/>
        <a:p>
          <a:pPr algn="l"/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отношения к собственной внешности</a:t>
          </a:r>
        </a:p>
        <a:p>
          <a:pPr algn="l"/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интересов и отношения к учебе</a:t>
          </a:r>
        </a:p>
        <a:p>
          <a:pPr algn="l"/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Нежелание посещать кружки, школу (появление прогулов)</a:t>
          </a:r>
        </a:p>
        <a:p>
          <a:pPr algn="l"/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интереса к теме смерти, загробной жизни, мистике</a:t>
          </a:r>
        </a:p>
        <a:p>
          <a:pPr algn="l"/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Устойчивый, навязчивый интерес, переходящий в потребность к общению в социальных сетях</a:t>
          </a:r>
        </a:p>
        <a:p>
          <a:pPr algn="l"/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Изоляция от прежней компании друзей</a:t>
          </a:r>
        </a:p>
        <a:p>
          <a:pPr algn="l"/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Скрытность, специфические записи в дневнике, ЖЖ, в персональных аккаунтах в социальных сетях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3969B3-2002-4FE6-B83F-0AA90500BB71}" type="parTrans" cxnId="{03E85DF7-CC6E-49D6-B554-5176E65FB67D}">
      <dgm:prSet/>
      <dgm:spPr/>
      <dgm:t>
        <a:bodyPr/>
        <a:lstStyle/>
        <a:p>
          <a:endParaRPr lang="ru-RU"/>
        </a:p>
      </dgm:t>
    </dgm:pt>
    <dgm:pt modelId="{F224260E-D0B3-45B5-A8F6-656467A06087}" type="sibTrans" cxnId="{03E85DF7-CC6E-49D6-B554-5176E65FB67D}">
      <dgm:prSet/>
      <dgm:spPr/>
      <dgm:t>
        <a:bodyPr/>
        <a:lstStyle/>
        <a:p>
          <a:endParaRPr lang="ru-RU"/>
        </a:p>
      </dgm:t>
    </dgm:pt>
    <dgm:pt modelId="{15461E9E-14E6-478A-B43E-A62DEF69FF45}" type="pres">
      <dgm:prSet presAssocID="{C3D9D432-0EC8-445E-9A02-DDEA2CF4845E}" presName="Name0" presStyleCnt="0">
        <dgm:presLayoutVars>
          <dgm:dir/>
          <dgm:resizeHandles val="exact"/>
        </dgm:presLayoutVars>
      </dgm:prSet>
      <dgm:spPr/>
    </dgm:pt>
    <dgm:pt modelId="{608FFDF1-CE3A-45C1-970C-8D31BAD6DADE}" type="pres">
      <dgm:prSet presAssocID="{C3D9D432-0EC8-445E-9A02-DDEA2CF4845E}" presName="bkgdShp" presStyleLbl="alignAccFollowNode1" presStyleIdx="0" presStyleCnt="1" custLinFactNeighborX="144" custLinFactNeighborY="-257"/>
      <dgm:spPr/>
    </dgm:pt>
    <dgm:pt modelId="{B7C6D3F6-A589-4A20-8D64-FD60EB0A2329}" type="pres">
      <dgm:prSet presAssocID="{C3D9D432-0EC8-445E-9A02-DDEA2CF4845E}" presName="linComp" presStyleCnt="0"/>
      <dgm:spPr/>
    </dgm:pt>
    <dgm:pt modelId="{98D2A48B-244D-452E-9300-656F3249A5AB}" type="pres">
      <dgm:prSet presAssocID="{DCBB0FA8-F43B-4027-86DE-4B6D10F60331}" presName="compNode" presStyleCnt="0"/>
      <dgm:spPr/>
    </dgm:pt>
    <dgm:pt modelId="{FC3BCB5B-70AF-43A4-9B94-E810BB39A62C}" type="pres">
      <dgm:prSet presAssocID="{DCBB0FA8-F43B-4027-86DE-4B6D10F60331}" presName="node" presStyleLbl="node1" presStyleIdx="0" presStyleCnt="3" custScaleX="178291" custScaleY="153516" custLinFactNeighborX="-5949" custLinFactNeighborY="-11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AA914D-FE2C-484D-8FD5-9985C38BB14F}" type="pres">
      <dgm:prSet presAssocID="{DCBB0FA8-F43B-4027-86DE-4B6D10F60331}" presName="invisiNode" presStyleLbl="node1" presStyleIdx="0" presStyleCnt="3"/>
      <dgm:spPr/>
    </dgm:pt>
    <dgm:pt modelId="{4C0534FA-1FCA-4E0B-858B-2E3950EA8618}" type="pres">
      <dgm:prSet presAssocID="{DCBB0FA8-F43B-4027-86DE-4B6D10F60331}" presName="imagNode" presStyleLbl="fgImgPlace1" presStyleIdx="0" presStyleCnt="3" custScaleX="171406" custScaleY="40020" custLinFactNeighborX="-1716" custLinFactNeighborY="-2469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E65229B-C7E6-4CF1-B398-BBA25CE87465}" type="pres">
      <dgm:prSet presAssocID="{0CD4C1CF-C7F4-4EA2-8E66-781909C65EA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6E2B0DE-2365-4BEB-BD4F-C5E7DF1337C4}" type="pres">
      <dgm:prSet presAssocID="{79A37E25-5E8C-4094-945A-7D289B50EBF0}" presName="compNode" presStyleCnt="0"/>
      <dgm:spPr/>
    </dgm:pt>
    <dgm:pt modelId="{3BE4E36F-AEC7-4362-886B-7DFBAD1A44BD}" type="pres">
      <dgm:prSet presAssocID="{79A37E25-5E8C-4094-945A-7D289B50EBF0}" presName="node" presStyleLbl="node1" presStyleIdx="1" presStyleCnt="3" custScaleX="204509" custScaleY="168096" custLinFactNeighborX="-100" custLinFactNeighborY="-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54787-B8EF-459B-9A12-8DDFDB6E7C95}" type="pres">
      <dgm:prSet presAssocID="{79A37E25-5E8C-4094-945A-7D289B50EBF0}" presName="invisiNode" presStyleLbl="node1" presStyleIdx="1" presStyleCnt="3"/>
      <dgm:spPr/>
    </dgm:pt>
    <dgm:pt modelId="{4F3120B6-AA40-4E57-BD09-08BF569C0FA9}" type="pres">
      <dgm:prSet presAssocID="{79A37E25-5E8C-4094-945A-7D289B50EBF0}" presName="imagNode" presStyleLbl="fgImgPlace1" presStyleIdx="1" presStyleCnt="3" custScaleX="193164" custScaleY="42944" custLinFactNeighborX="-548" custLinFactNeighborY="-1833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08F8F01-0B8F-44E3-A3AD-E77BFD1C1375}" type="pres">
      <dgm:prSet presAssocID="{191FA3F4-FA62-493C-B0FD-978EBC9A99F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A932F3B-607D-44D5-B53C-076A3594668F}" type="pres">
      <dgm:prSet presAssocID="{63C77005-D875-4118-8EA6-F861198109D4}" presName="compNode" presStyleCnt="0"/>
      <dgm:spPr/>
    </dgm:pt>
    <dgm:pt modelId="{AD7CF631-4001-4B22-862E-006288688C8A}" type="pres">
      <dgm:prSet presAssocID="{63C77005-D875-4118-8EA6-F861198109D4}" presName="node" presStyleLbl="node1" presStyleIdx="2" presStyleCnt="3" custScaleX="199372" custScaleY="168520" custLinFactNeighborX="8667" custLinFactNeighborY="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CC819-6D42-412C-905E-A139AD14BD1B}" type="pres">
      <dgm:prSet presAssocID="{63C77005-D875-4118-8EA6-F861198109D4}" presName="invisiNode" presStyleLbl="node1" presStyleIdx="2" presStyleCnt="3"/>
      <dgm:spPr/>
    </dgm:pt>
    <dgm:pt modelId="{B652C21D-8BBF-4459-AC05-EB2903BC6357}" type="pres">
      <dgm:prSet presAssocID="{63C77005-D875-4118-8EA6-F861198109D4}" presName="imagNode" presStyleLbl="fgImgPlace1" presStyleIdx="2" presStyleCnt="3" custScaleX="186750" custScaleY="40332" custLinFactNeighborX="3721" custLinFactNeighborY="-1806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03E85DF7-CC6E-49D6-B554-5176E65FB67D}" srcId="{C3D9D432-0EC8-445E-9A02-DDEA2CF4845E}" destId="{63C77005-D875-4118-8EA6-F861198109D4}" srcOrd="2" destOrd="0" parTransId="{783969B3-2002-4FE6-B83F-0AA90500BB71}" sibTransId="{F224260E-D0B3-45B5-A8F6-656467A06087}"/>
    <dgm:cxn modelId="{3F5E2F06-119C-44D7-8934-CA074C911FB8}" type="presOf" srcId="{191FA3F4-FA62-493C-B0FD-978EBC9A99FB}" destId="{108F8F01-0B8F-44E3-A3AD-E77BFD1C1375}" srcOrd="0" destOrd="0" presId="urn:microsoft.com/office/officeart/2005/8/layout/pList2"/>
    <dgm:cxn modelId="{1D85C82D-5E2A-44C4-ACB2-EA69DBA63D00}" type="presOf" srcId="{0CD4C1CF-C7F4-4EA2-8E66-781909C65EA8}" destId="{EE65229B-C7E6-4CF1-B398-BBA25CE87465}" srcOrd="0" destOrd="0" presId="urn:microsoft.com/office/officeart/2005/8/layout/pList2"/>
    <dgm:cxn modelId="{C2C8B56C-5D71-4B51-972D-9524012EEC5F}" srcId="{C3D9D432-0EC8-445E-9A02-DDEA2CF4845E}" destId="{DCBB0FA8-F43B-4027-86DE-4B6D10F60331}" srcOrd="0" destOrd="0" parTransId="{4C18A9B5-43A0-4479-899C-397A7C9A73A3}" sibTransId="{0CD4C1CF-C7F4-4EA2-8E66-781909C65EA8}"/>
    <dgm:cxn modelId="{4E590EFE-07F6-4C58-94D7-718C194C1596}" srcId="{C3D9D432-0EC8-445E-9A02-DDEA2CF4845E}" destId="{79A37E25-5E8C-4094-945A-7D289B50EBF0}" srcOrd="1" destOrd="0" parTransId="{91848738-BBF1-4976-BED3-6E333B3F7C82}" sibTransId="{191FA3F4-FA62-493C-B0FD-978EBC9A99FB}"/>
    <dgm:cxn modelId="{CBA4651F-067E-4C3F-9939-8A8E47ED1847}" type="presOf" srcId="{79A37E25-5E8C-4094-945A-7D289B50EBF0}" destId="{3BE4E36F-AEC7-4362-886B-7DFBAD1A44BD}" srcOrd="0" destOrd="0" presId="urn:microsoft.com/office/officeart/2005/8/layout/pList2"/>
    <dgm:cxn modelId="{66A78EFE-1AA8-4F4B-AEFA-B68A6A6A82BE}" type="presOf" srcId="{63C77005-D875-4118-8EA6-F861198109D4}" destId="{AD7CF631-4001-4B22-862E-006288688C8A}" srcOrd="0" destOrd="0" presId="urn:microsoft.com/office/officeart/2005/8/layout/pList2"/>
    <dgm:cxn modelId="{B5725529-BD85-49B6-A885-A8B6EA9B2F71}" type="presOf" srcId="{C3D9D432-0EC8-445E-9A02-DDEA2CF4845E}" destId="{15461E9E-14E6-478A-B43E-A62DEF69FF45}" srcOrd="0" destOrd="0" presId="urn:microsoft.com/office/officeart/2005/8/layout/pList2"/>
    <dgm:cxn modelId="{EC75DCC1-9D03-48A8-BDC9-98D076FD83D8}" type="presOf" srcId="{DCBB0FA8-F43B-4027-86DE-4B6D10F60331}" destId="{FC3BCB5B-70AF-43A4-9B94-E810BB39A62C}" srcOrd="0" destOrd="0" presId="urn:microsoft.com/office/officeart/2005/8/layout/pList2"/>
    <dgm:cxn modelId="{33B34AB3-FA0F-4049-8EC0-01B6DC32B27D}" type="presParOf" srcId="{15461E9E-14E6-478A-B43E-A62DEF69FF45}" destId="{608FFDF1-CE3A-45C1-970C-8D31BAD6DADE}" srcOrd="0" destOrd="0" presId="urn:microsoft.com/office/officeart/2005/8/layout/pList2"/>
    <dgm:cxn modelId="{D5FD4C10-59A6-4BAD-B431-93690A50A8ED}" type="presParOf" srcId="{15461E9E-14E6-478A-B43E-A62DEF69FF45}" destId="{B7C6D3F6-A589-4A20-8D64-FD60EB0A2329}" srcOrd="1" destOrd="0" presId="urn:microsoft.com/office/officeart/2005/8/layout/pList2"/>
    <dgm:cxn modelId="{4B96EF6F-968E-406B-BE68-3E07C93BA078}" type="presParOf" srcId="{B7C6D3F6-A589-4A20-8D64-FD60EB0A2329}" destId="{98D2A48B-244D-452E-9300-656F3249A5AB}" srcOrd="0" destOrd="0" presId="urn:microsoft.com/office/officeart/2005/8/layout/pList2"/>
    <dgm:cxn modelId="{1577EE53-7959-47D7-A227-9D14A3A0F1BE}" type="presParOf" srcId="{98D2A48B-244D-452E-9300-656F3249A5AB}" destId="{FC3BCB5B-70AF-43A4-9B94-E810BB39A62C}" srcOrd="0" destOrd="0" presId="urn:microsoft.com/office/officeart/2005/8/layout/pList2"/>
    <dgm:cxn modelId="{B3EADE0F-E691-4C9B-9750-2F348930E0B7}" type="presParOf" srcId="{98D2A48B-244D-452E-9300-656F3249A5AB}" destId="{C1AA914D-FE2C-484D-8FD5-9985C38BB14F}" srcOrd="1" destOrd="0" presId="urn:microsoft.com/office/officeart/2005/8/layout/pList2"/>
    <dgm:cxn modelId="{1A9E41CF-768C-4EC3-BA72-A2CBA02E8B10}" type="presParOf" srcId="{98D2A48B-244D-452E-9300-656F3249A5AB}" destId="{4C0534FA-1FCA-4E0B-858B-2E3950EA8618}" srcOrd="2" destOrd="0" presId="urn:microsoft.com/office/officeart/2005/8/layout/pList2"/>
    <dgm:cxn modelId="{883DCF2A-3A94-47CC-A6E1-71773229ABDE}" type="presParOf" srcId="{B7C6D3F6-A589-4A20-8D64-FD60EB0A2329}" destId="{EE65229B-C7E6-4CF1-B398-BBA25CE87465}" srcOrd="1" destOrd="0" presId="urn:microsoft.com/office/officeart/2005/8/layout/pList2"/>
    <dgm:cxn modelId="{1364272A-4DAE-4AAA-9A02-51B43E5B1E13}" type="presParOf" srcId="{B7C6D3F6-A589-4A20-8D64-FD60EB0A2329}" destId="{96E2B0DE-2365-4BEB-BD4F-C5E7DF1337C4}" srcOrd="2" destOrd="0" presId="urn:microsoft.com/office/officeart/2005/8/layout/pList2"/>
    <dgm:cxn modelId="{82015B49-1EC0-4251-95C0-C5638A2A7C64}" type="presParOf" srcId="{96E2B0DE-2365-4BEB-BD4F-C5E7DF1337C4}" destId="{3BE4E36F-AEC7-4362-886B-7DFBAD1A44BD}" srcOrd="0" destOrd="0" presId="urn:microsoft.com/office/officeart/2005/8/layout/pList2"/>
    <dgm:cxn modelId="{51ABE177-1345-498A-B096-A5DBA6A3673A}" type="presParOf" srcId="{96E2B0DE-2365-4BEB-BD4F-C5E7DF1337C4}" destId="{26B54787-B8EF-459B-9A12-8DDFDB6E7C95}" srcOrd="1" destOrd="0" presId="urn:microsoft.com/office/officeart/2005/8/layout/pList2"/>
    <dgm:cxn modelId="{71809C72-D087-4FD0-B77A-64C96F69C232}" type="presParOf" srcId="{96E2B0DE-2365-4BEB-BD4F-C5E7DF1337C4}" destId="{4F3120B6-AA40-4E57-BD09-08BF569C0FA9}" srcOrd="2" destOrd="0" presId="urn:microsoft.com/office/officeart/2005/8/layout/pList2"/>
    <dgm:cxn modelId="{3855EB94-56AF-468B-8D50-5781BB838995}" type="presParOf" srcId="{B7C6D3F6-A589-4A20-8D64-FD60EB0A2329}" destId="{108F8F01-0B8F-44E3-A3AD-E77BFD1C1375}" srcOrd="3" destOrd="0" presId="urn:microsoft.com/office/officeart/2005/8/layout/pList2"/>
    <dgm:cxn modelId="{A5F18BA9-83D1-4657-BBFB-9E0B34CFE588}" type="presParOf" srcId="{B7C6D3F6-A589-4A20-8D64-FD60EB0A2329}" destId="{2A932F3B-607D-44D5-B53C-076A3594668F}" srcOrd="4" destOrd="0" presId="urn:microsoft.com/office/officeart/2005/8/layout/pList2"/>
    <dgm:cxn modelId="{B8903B06-FA3E-460E-91A2-7E933C2961DC}" type="presParOf" srcId="{2A932F3B-607D-44D5-B53C-076A3594668F}" destId="{AD7CF631-4001-4B22-862E-006288688C8A}" srcOrd="0" destOrd="0" presId="urn:microsoft.com/office/officeart/2005/8/layout/pList2"/>
    <dgm:cxn modelId="{FEFCB58F-DC40-4CEC-B2B4-1113B59A80D1}" type="presParOf" srcId="{2A932F3B-607D-44D5-B53C-076A3594668F}" destId="{0E9CC819-6D42-412C-905E-A139AD14BD1B}" srcOrd="1" destOrd="0" presId="urn:microsoft.com/office/officeart/2005/8/layout/pList2"/>
    <dgm:cxn modelId="{EC3CCA58-FB6C-4695-896C-860FB65C10F1}" type="presParOf" srcId="{2A932F3B-607D-44D5-B53C-076A3594668F}" destId="{B652C21D-8BBF-4459-AC05-EB2903BC635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FFDF1-CE3A-45C1-970C-8D31BAD6DADE}">
      <dsp:nvSpPr>
        <dsp:cNvPr id="0" name=""/>
        <dsp:cNvSpPr/>
      </dsp:nvSpPr>
      <dsp:spPr>
        <a:xfrm>
          <a:off x="0" y="0"/>
          <a:ext cx="8841137" cy="23212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0534FA-1FCA-4E0B-858B-2E3950EA8618}">
      <dsp:nvSpPr>
        <dsp:cNvPr id="0" name=""/>
        <dsp:cNvSpPr/>
      </dsp:nvSpPr>
      <dsp:spPr>
        <a:xfrm>
          <a:off x="294336" y="20128"/>
          <a:ext cx="2362580" cy="68122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3BCB5B-70AF-43A4-9B94-E810BB39A62C}">
      <dsp:nvSpPr>
        <dsp:cNvPr id="0" name=""/>
        <dsp:cNvSpPr/>
      </dsp:nvSpPr>
      <dsp:spPr>
        <a:xfrm rot="10800000">
          <a:off x="188540" y="864082"/>
          <a:ext cx="2457480" cy="435530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Нарушения аппетита</a:t>
          </a:r>
        </a:p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Нарушения сна</a:t>
          </a:r>
        </a:p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Серьезные проблемы со здоровьем, повышение заболеваемости</a:t>
          </a:r>
        </a:p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Жалобы на боли (болит голова, живот, «где-то здесь»), даже если они не подтверждаются врачами</a:t>
          </a:r>
        </a:p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Изменения мимики (гипомимия, амимия)</a:t>
          </a:r>
        </a:p>
        <a:p>
          <a:pPr lvl="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царапин, ссадин, порезов на руках или др. частях тела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64116" y="864082"/>
        <a:ext cx="2306328" cy="4279732"/>
      </dsp:txXfrm>
    </dsp:sp>
    <dsp:sp modelId="{4F3120B6-AA40-4E57-BD09-08BF569C0FA9}">
      <dsp:nvSpPr>
        <dsp:cNvPr id="0" name=""/>
        <dsp:cNvSpPr/>
      </dsp:nvSpPr>
      <dsp:spPr>
        <a:xfrm>
          <a:off x="2936488" y="8"/>
          <a:ext cx="2662482" cy="73100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E4E36F-AEC7-4362-886B-7DFBAD1A44BD}">
      <dsp:nvSpPr>
        <dsp:cNvPr id="0" name=""/>
        <dsp:cNvSpPr/>
      </dsp:nvSpPr>
      <dsp:spPr>
        <a:xfrm rot="10800000">
          <a:off x="2864476" y="864110"/>
          <a:ext cx="2818856" cy="476894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Замкнутость, погруженность в свои переживания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Вспышки агрессии, обвинения в непонимании и отсутствии 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внимания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Отсутствие положительных эмоций, холодность и отстраненность,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Самообвинения, уверенность в своей не успешности, ненужности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Ощущение безнадежности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Резкие перепады настроения (несвойственные подростку ранее)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Чувство вины (моя вина, возможно что-то сказал, не услышал,)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951166" y="864110"/>
        <a:ext cx="2645476" cy="4682258"/>
      </dsp:txXfrm>
    </dsp:sp>
    <dsp:sp modelId="{B652C21D-8BBF-4459-AC05-EB2903BC6357}">
      <dsp:nvSpPr>
        <dsp:cNvPr id="0" name=""/>
        <dsp:cNvSpPr/>
      </dsp:nvSpPr>
      <dsp:spPr>
        <a:xfrm>
          <a:off x="5960823" y="23896"/>
          <a:ext cx="2574075" cy="6865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7CF631-4001-4B22-862E-006288688C8A}">
      <dsp:nvSpPr>
        <dsp:cNvPr id="0" name=""/>
        <dsp:cNvSpPr/>
      </dsp:nvSpPr>
      <dsp:spPr>
        <a:xfrm rot="10800000">
          <a:off x="5942008" y="863259"/>
          <a:ext cx="2748050" cy="478097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отношения к собственной внешности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интересов и отношения к учебе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Нежелание посещать кружки, школу (появление прогулов)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интереса к теме смерти, загробной жизни, мистике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Устойчивый, навязчивый интерес, переходящий в потребность к общению в социальных сетях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Изоляция от прежней компании друзей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Скрытность, специфические записи в дневнике, ЖЖ, в персональных аккаунтах в социальных сетях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6026520" y="863259"/>
        <a:ext cx="2579026" cy="4696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BCB72-4ABA-453C-BAF8-444B41B284CE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950A3-6219-42CE-9B04-D6438850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26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9C78F3-6F77-4A27-80E2-CF2F3D79722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305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188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205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0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56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808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617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532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0187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2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488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011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6343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858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009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594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993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106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110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450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8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0636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994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27DD-385C-473C-8D54-170291047E37}" type="datetimeFigureOut">
              <a:rPr lang="ru-RU" smtClean="0"/>
              <a:pPr/>
              <a:t>03.04.2024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EDA8C-99EC-4B2C-9938-C3C18B66B1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39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B184816-4367-48B6-9627-873E57D94EC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03.04.2024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23DA406-69C0-4B0B-AA01-8DF1AE6715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1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4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3.png"/><Relationship Id="rId9" Type="http://schemas.microsoft.com/office/2007/relationships/diagramDrawing" Target="../diagrams/drawing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13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1.png"/><Relationship Id="rId10" Type="http://schemas.openxmlformats.org/officeDocument/2006/relationships/image" Target="../media/image34.png"/><Relationship Id="rId4" Type="http://schemas.openxmlformats.org/officeDocument/2006/relationships/image" Target="../media/image20.png"/><Relationship Id="rId9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hyperlink" Target="https://vk.com/psy_myvmeste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diagn@bk.ru" TargetMode="External"/><Relationship Id="rId4" Type="http://schemas.openxmlformats.org/officeDocument/2006/relationships/hyperlink" Target="http://cdik-center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43431"/>
            <a:ext cx="10081119" cy="100811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Государственное бюджетное учреждение, </a:t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осуществляющее психолого-педагогическую </a:t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медико-социальную помощь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«Центр диагностики и консультирования»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Краснодарского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края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44824"/>
            <a:ext cx="8784977" cy="15841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4800" b="1" i="1" cap="sm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4800" b="1" i="1" kern="0" spc="-2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рганизация</a:t>
            </a:r>
            <a:r>
              <a:rPr lang="ru-RU" sz="4800" b="1" i="1" kern="0" spc="-1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800" b="1" i="1" kern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кризисной</a:t>
            </a:r>
            <a:r>
              <a:rPr lang="ru-RU" sz="4800" b="1" i="1" kern="0" spc="-4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800" b="1" i="1" kern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помощи</a:t>
            </a:r>
            <a:r>
              <a:rPr lang="ru-RU" sz="4800" b="1" i="1" kern="0" spc="-3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обучающимся </a:t>
            </a:r>
            <a:r>
              <a:rPr lang="ru-RU" sz="4800" b="1" i="1" kern="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</a:t>
            </a:r>
            <a:r>
              <a:rPr lang="ru-RU" sz="4800" b="1" i="1" kern="0" spc="-13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800" b="1" i="1" kern="0" spc="-1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образовательных</a:t>
            </a:r>
            <a:r>
              <a:rPr lang="ru-RU" sz="4800" b="1" i="1" kern="0" spc="-3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800" b="1" i="1" kern="0" spc="-2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организациях</a:t>
            </a:r>
            <a:endParaRPr lang="ru-RU" b="1" i="1" cap="sm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3431"/>
            <a:ext cx="1800200" cy="147922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4429458"/>
            <a:ext cx="4464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Сташкевич Евгения Ромуальдовна</a:t>
            </a:r>
          </a:p>
          <a:p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внештатный психолог в системе образования Краснодарского края, методист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3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53600"/>
            <a:ext cx="7815324" cy="1899695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Допсихологическая помощь обучающимся </a:t>
            </a:r>
            <a:r>
              <a:rPr lang="ru-RU" sz="3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образовательной </a:t>
            </a:r>
            <a:r>
              <a:rPr lang="ru-RU" sz="3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организации</a:t>
            </a:r>
            <a:br>
              <a:rPr lang="ru-RU" sz="3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после травматического события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3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0" y="169978"/>
            <a:ext cx="1571277" cy="12713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3648" y="433286"/>
            <a:ext cx="64821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ru-RU" sz="1600" b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психолого-педагогическую и медико-социальную помощь  </a:t>
            </a:r>
          </a:p>
          <a:p>
            <a:pPr algn="ctr" defTabSz="685800"/>
            <a:r>
              <a:rPr lang="ru-RU" sz="1600" b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диагностики и консультирования» Краснодарского края</a:t>
            </a:r>
            <a:endParaRPr lang="ru-RU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5229200"/>
            <a:ext cx="4953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Брагина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Вячеславовна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педагог-психолог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«Центр диагностики и консультирования» КК</a:t>
            </a:r>
          </a:p>
        </p:txBody>
      </p:sp>
    </p:spTree>
    <p:extLst>
      <p:ext uri="{BB962C8B-B14F-4D97-AF65-F5344CB8AC3E}">
        <p14:creationId xmlns:p14="http://schemas.microsoft.com/office/powerpoint/2010/main" val="23932216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9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116885" y="372954"/>
            <a:ext cx="1571277" cy="111183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26623" y="471793"/>
            <a:ext cx="5432962" cy="693490"/>
          </a:xfrm>
        </p:spPr>
        <p:txBody>
          <a:bodyPr>
            <a:normAutofit/>
          </a:bodyPr>
          <a:lstStyle/>
          <a:p>
            <a:pPr algn="ctr"/>
            <a:r>
              <a:rPr lang="ru-RU" sz="20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Экстренная допсихологическая помощь сразу после травматического события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11852" y="1408683"/>
            <a:ext cx="1772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40668" y="2708920"/>
            <a:ext cx="4313030" cy="34163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первичной информации об эмоциональном состоянии  пострадавшего и о своем собственном состоянии: </a:t>
            </a:r>
          </a:p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пытайтесь помочь ребенку/подростку, если не уверены в своей безопасности.</a:t>
            </a:r>
          </a:p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переоценивайте собственные способности и при необходимости обращайтесь за помощью к профильным  специалистам.</a:t>
            </a:r>
          </a:p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Если вы чувствуете, что не готовы оказать несовершеннолетнему помощь, вам страшно, неприятно разговаривать с  обучающимся, не делайте этого. Знайте, это нормальная реакция, и вы имеете на нее право. Ребенок всегда чувствует  неискренность по позе, жестам, интонациям, и попытка помочь через силу все равно будет неэффективной.</a:t>
            </a:r>
          </a:p>
          <a:p>
            <a:pPr defTabSz="685800"/>
            <a:endParaRPr lang="ru-RU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409699" y="1988374"/>
            <a:ext cx="3633849" cy="3672874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685800"/>
            <a:r>
              <a:rPr lang="ru-RU" sz="1350" b="1" dirty="0">
                <a:solidFill>
                  <a:prstClr val="black"/>
                </a:solidFill>
                <a:latin typeface="Calibri" panose="020F0502020204030204"/>
              </a:rPr>
              <a:t>Фразы для самоанализа: </a:t>
            </a:r>
          </a:p>
          <a:p>
            <a:pPr algn="just"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«Я понимаю, что со мной происходит» </a:t>
            </a:r>
          </a:p>
          <a:p>
            <a:pPr algn="just"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«Я готова замедлиться» </a:t>
            </a:r>
          </a:p>
          <a:p>
            <a:pPr algn="just"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«Я понимаю, что я сейчас чувствую» </a:t>
            </a:r>
          </a:p>
          <a:p>
            <a:pPr algn="just"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«Это состояние сейчас не про меня, это про него» </a:t>
            </a:r>
          </a:p>
          <a:p>
            <a:pPr algn="just"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«У него есть причины так чувствовать, у меня этих причин сейчас нет» </a:t>
            </a:r>
          </a:p>
          <a:p>
            <a:pPr algn="just"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«Какое у меня сейчас состояние? Если это состояние не мое, какое мое истинное?» </a:t>
            </a:r>
          </a:p>
        </p:txBody>
      </p:sp>
    </p:spTree>
    <p:extLst>
      <p:ext uri="{BB962C8B-B14F-4D97-AF65-F5344CB8AC3E}">
        <p14:creationId xmlns:p14="http://schemas.microsoft.com/office/powerpoint/2010/main" val="3284888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0" y="321455"/>
            <a:ext cx="1907703" cy="120868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671" y="376520"/>
            <a:ext cx="7113145" cy="1344660"/>
          </a:xfrm>
        </p:spPr>
        <p:txBody>
          <a:bodyPr>
            <a:noAutofit/>
          </a:bodyPr>
          <a:lstStyle/>
          <a:p>
            <a:pPr algn="ctr"/>
            <a:r>
              <a:rPr lang="ru-RU" sz="24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психологического сопровождения</a:t>
            </a:r>
            <a:br>
              <a:rPr lang="ru-RU" sz="24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пострадавших, находящихся в кризисной ситуации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278432"/>
            <a:ext cx="74191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степени интенсивности переживания</a:t>
            </a:r>
          </a:p>
          <a:p>
            <a:pPr defTabSz="685800">
              <a:lnSpc>
                <a:spcPct val="200000"/>
              </a:lnSpc>
            </a:pPr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продуктивных способов выражения эмоций  </a:t>
            </a:r>
          </a:p>
          <a:p>
            <a:pPr defTabSz="685800">
              <a:lnSpc>
                <a:spcPct val="200000"/>
              </a:lnSpc>
            </a:pPr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обратившегося и его состояния</a:t>
            </a:r>
          </a:p>
          <a:p>
            <a:pPr defTabSz="685800">
              <a:lnSpc>
                <a:spcPct val="200000"/>
              </a:lnSpc>
            </a:pPr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жизнестойкости и повышения ценности жизни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807054" y="2567748"/>
            <a:ext cx="405245" cy="259773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782379" y="3138754"/>
            <a:ext cx="405245" cy="259773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807055" y="3839646"/>
            <a:ext cx="405245" cy="259773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807055" y="4522888"/>
            <a:ext cx="405245" cy="259773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310797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55694" y="132833"/>
            <a:ext cx="1571277" cy="10799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50789" y="510725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884" y="1340673"/>
            <a:ext cx="83731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ТРЕВОГА</a:t>
            </a:r>
            <a:r>
              <a:rPr lang="ru-RU" sz="1600" dirty="0">
                <a:solidFill>
                  <a:prstClr val="black"/>
                </a:solidFill>
                <a:latin typeface="Calibri" panose="020F0502020204030204"/>
              </a:rPr>
              <a:t> – отрицательно окрашенная эмоция, выражающая ощущение неопределённости, ожидание отрицательных событий, трудноопределимые  предчувствия</a:t>
            </a:r>
          </a:p>
        </p:txBody>
      </p:sp>
      <p:graphicFrame>
        <p:nvGraphicFramePr>
          <p:cNvPr id="13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432363"/>
              </p:ext>
            </p:extLst>
          </p:nvPr>
        </p:nvGraphicFramePr>
        <p:xfrm>
          <a:off x="222929" y="1925448"/>
          <a:ext cx="8647115" cy="4584859"/>
        </p:xfrm>
        <a:graphic>
          <a:graphicData uri="http://schemas.openxmlformats.org/drawingml/2006/table">
            <a:tbl>
              <a:tblPr firstRow="1" bandRow="1"/>
              <a:tblGrid>
                <a:gridCol w="1990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7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57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28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82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3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45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25425" marR="218440" indent="-2540" algn="just">
                        <a:lnSpc>
                          <a:spcPct val="100000"/>
                        </a:lnSpc>
                      </a:pP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sz="140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напряжение,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проявляющееся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вербально </a:t>
                      </a:r>
                      <a:r>
                        <a:rPr sz="1400" spc="-5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(невербальные</a:t>
                      </a:r>
                      <a:r>
                        <a:rPr sz="1400" spc="-9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проявления </a:t>
                      </a:r>
                      <a:r>
                        <a:rPr sz="1400" spc="-5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уточняем вопросами)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1445" marR="126364" indent="1905" algn="just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Тревога, 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правило,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 объекта, она 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связана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sz="1400" spc="-5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возможной 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ситуацией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30200" marR="546100" indent="-265430">
                        <a:lnSpc>
                          <a:spcPct val="100000"/>
                        </a:lnSpc>
                        <a:spcBef>
                          <a:spcPts val="1975"/>
                        </a:spcBef>
                        <a:buSzPct val="104347"/>
                        <a:buFont typeface="Arial MT"/>
                        <a:buChar char="•"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Вербализировать</a:t>
                      </a:r>
                      <a:r>
                        <a:rPr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чувства,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задавать уточняющие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вопросы,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чтобы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понять</a:t>
                      </a:r>
                      <a:r>
                        <a:rPr sz="14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</a:t>
                      </a:r>
                      <a:r>
                        <a:rPr sz="14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Arial MT"/>
                        <a:buChar char="•"/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0200" marR="168275" indent="-26543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97510" algn="l"/>
                          <a:tab pos="398145" algn="l"/>
                        </a:tabLst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Если</a:t>
                      </a:r>
                      <a:r>
                        <a:rPr sz="14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связана</a:t>
                      </a:r>
                      <a:r>
                        <a:rPr sz="14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ситуацией,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предложить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обратившемуся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продуктивные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связанные</a:t>
                      </a:r>
                      <a:r>
                        <a:rPr sz="1400" spc="-4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происходящим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0200" marR="796925" indent="-26543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97510" algn="l"/>
                          <a:tab pos="398145" algn="l"/>
                        </a:tabLst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Тревогу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текущий момент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снимаем техниками работы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тревогой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51790" indent="-28702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51790" algn="l"/>
                          <a:tab pos="352425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беждать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</a:t>
                      </a:r>
                      <a:r>
                        <a:rPr sz="1400" spc="-2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тревожиться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1790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незачем,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1790" marR="220979" indent="-28702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51790" algn="l"/>
                          <a:tab pos="352425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ставлять</a:t>
                      </a:r>
                      <a:r>
                        <a:rPr sz="140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одного.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ситуациях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повышенной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тревожности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1790" marR="33274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ребенку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лучше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быть одному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(особенно при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звонках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ночное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время). Быть с ним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снижения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симптомов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тревожности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835" marR="198755" indent="2540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справиться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тревогой,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чтобы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длилась долго, вытягивая из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обратившегося силы, лишая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отдыха,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парализуя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его деятельность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4618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76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52837" y="150755"/>
            <a:ext cx="1571277" cy="113335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370689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05046" y="1099447"/>
            <a:ext cx="4100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прямо сейчас. Рекомендации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757214"/>
            <a:ext cx="457200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предложить помощь?</a:t>
            </a:r>
          </a:p>
          <a:p>
            <a:pPr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вижу, что у тебя сейчас (проявления)… Я вижу, что ты сильно переживаешь  (какое-то событие)… Я готова предложить тебе небольшое упражнение, чтобы  тебе стало легче. Готов попробовать его сейчас вместе со мной?»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2682" y="4023234"/>
            <a:ext cx="4187537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вижу, в какой сложной ситуации ты сейчас находишься, вижу твои  переживания. Вероятно, это может мешать тебе, негативно влиять на твою  жизнь. Мы можем проговорить сейчас с тобой некоторые рекомендации, которые  помогут, когда ты тревожишься особенно сильно»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73188" y="3625014"/>
            <a:ext cx="2703121" cy="1061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2100" dirty="0">
                <a:ln w="0"/>
                <a:gradFill>
                  <a:gsLst>
                    <a:gs pos="0">
                      <a:srgbClr val="4472C4">
                        <a:lumMod val="50000"/>
                      </a:srgbClr>
                    </a:gs>
                    <a:gs pos="50000">
                      <a:srgbClr val="4472C4"/>
                    </a:gs>
                    <a:gs pos="100000">
                      <a:srgbClr val="4472C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Дыхание</a:t>
            </a:r>
            <a:endParaRPr lang="ru-RU" sz="2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♥ На мобилизацию</a:t>
            </a:r>
          </a:p>
          <a:p>
            <a:pPr defTabSz="685800"/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♥ На расслабление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817416" y="5025183"/>
            <a:ext cx="2046877" cy="10618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21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Тело</a:t>
            </a:r>
            <a:endParaRPr lang="ru-RU" sz="2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/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♥ Заземление</a:t>
            </a:r>
          </a:p>
          <a:p>
            <a:pPr algn="ctr" defTabSz="685800"/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♥ 5-4-3-2-1</a:t>
            </a:r>
          </a:p>
        </p:txBody>
      </p:sp>
    </p:spTree>
    <p:extLst>
      <p:ext uri="{BB962C8B-B14F-4D97-AF65-F5344CB8AC3E}">
        <p14:creationId xmlns:p14="http://schemas.microsoft.com/office/powerpoint/2010/main" val="359204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179512" y="292948"/>
            <a:ext cx="1571277" cy="111982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50789" y="506117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4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271366"/>
            <a:ext cx="6272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прямо сейчас. Рекомендации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6677" y="5373216"/>
            <a:ext cx="1394990" cy="13442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52" y="1918892"/>
            <a:ext cx="6624736" cy="451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5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58305" y="161133"/>
            <a:ext cx="1571277" cy="110095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404743"/>
            <a:ext cx="7704856" cy="693490"/>
          </a:xfrm>
        </p:spPr>
        <p:txBody>
          <a:bodyPr>
            <a:noAutofit/>
          </a:bodyPr>
          <a:lstStyle/>
          <a:p>
            <a:pPr algn="ctr"/>
            <a:r>
              <a:rPr lang="ru-RU" sz="24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262090"/>
            <a:ext cx="5487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прямо сейчас. Рекомендации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5202825"/>
            <a:ext cx="1394990" cy="13442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2105878"/>
            <a:ext cx="7863938" cy="3785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нас накрывает стресс, мы можем не чувствовать  сильнейшего напряжения, которое сковывает все  тело, не дает нормально дышать. Чтобы эти «оковы»  ослабить, сначала придется их затянуть потуже –  крепко сжать кулаки, стиснуть зубы и изо всех сил  напрячь все мышцы секунд на 10. А затем расслабить  тело, ощутив приятное тепло и покой.</a:t>
            </a:r>
          </a:p>
          <a:p>
            <a:pPr algn="just" defTabSz="685800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напрягать группы мышц по отдельности – кисти рук, предплечья и плечи,  перейти на мышцы шеи и спины, затем – задействовать голени и бедра. Исходное  положение может быть любым – и стоя, и сидя, и лежа с закрытыми глазами.  Главное – помнить о дыхании.</a:t>
            </a:r>
          </a:p>
        </p:txBody>
      </p:sp>
    </p:spTree>
    <p:extLst>
      <p:ext uri="{BB962C8B-B14F-4D97-AF65-F5344CB8AC3E}">
        <p14:creationId xmlns:p14="http://schemas.microsoft.com/office/powerpoint/2010/main" val="2391552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70773" y="317170"/>
            <a:ext cx="1571277" cy="116761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414991"/>
            <a:ext cx="7812360" cy="693490"/>
          </a:xfrm>
        </p:spPr>
        <p:txBody>
          <a:bodyPr>
            <a:noAutofit/>
          </a:bodyPr>
          <a:lstStyle/>
          <a:p>
            <a:pPr algn="ctr"/>
            <a:r>
              <a:rPr lang="ru-RU" sz="24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5159062"/>
            <a:ext cx="1394990" cy="121800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31640" y="1249217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НЕРВАЯ ДРОЖЬ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может быть при агрессии, плаче, страхе, истерике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1759285"/>
            <a:ext cx="625217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принципы работы при нервной дрожи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420888"/>
            <a:ext cx="7920880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Уточните у ребенка: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ощущает ли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дрожь в теле или в какой-то части тела.</a:t>
            </a:r>
          </a:p>
          <a:p>
            <a:pPr defTabSz="685800">
              <a:lnSpc>
                <a:spcPct val="200000"/>
              </a:lnSpc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Объясните, что это нормальная реакция на стресс. </a:t>
            </a:r>
          </a:p>
          <a:p>
            <a:pPr defTabSz="685800">
              <a:lnSpc>
                <a:spcPct val="200000"/>
              </a:lnSpc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Мотивируйте отдохнуть, полежать, поспать.</a:t>
            </a:r>
          </a:p>
        </p:txBody>
      </p:sp>
    </p:spTree>
    <p:extLst>
      <p:ext uri="{BB962C8B-B14F-4D97-AF65-F5344CB8AC3E}">
        <p14:creationId xmlns:p14="http://schemas.microsoft.com/office/powerpoint/2010/main" val="2387384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137439" y="293515"/>
            <a:ext cx="1571277" cy="104725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8716" y="332042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064059"/>
            <a:ext cx="76455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ГНЕВ, АГРЕССИЯ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отрицательно окрашенная реакция, выражающаяся в недовольстве каким-либо явлением или  негодованием, возникающим у человека в результате действий объекта его гнева с последующим стремлением устранить этот объект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219667"/>
              </p:ext>
            </p:extLst>
          </p:nvPr>
        </p:nvGraphicFramePr>
        <p:xfrm>
          <a:off x="316030" y="2141277"/>
          <a:ext cx="8511942" cy="4584859"/>
        </p:xfrm>
        <a:graphic>
          <a:graphicData uri="http://schemas.openxmlformats.org/drawingml/2006/table">
            <a:tbl>
              <a:tblPr firstRow="1" bandRow="1"/>
              <a:tblGrid>
                <a:gridCol w="1897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5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31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5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67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Активная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1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энергозатратная</a:t>
                      </a: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реакция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Гнев, злость, выражающиеся  в словах или действиях</a:t>
                      </a: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направлены на  консультанта, на</a:t>
                      </a: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окружающих, на себя</a:t>
                      </a:r>
                      <a:endParaRPr lang="ru-RU" sz="1400" spc="-5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Говорить спокойно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Постепенно снижать темп и  громкость речи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чувств обратившегося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Фразы: «Я вижу…..», «Я слышу,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что ….»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Задавать уточняющие вопросы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«Можете мне рассказать, что случилось подробнее?»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возможность отреагировать  эмоции (дыхание, физическая активность и пр.)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1745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66211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52425" marR="55880" indent="-28702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Char char="•"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агрессия  обратившегося проявляется у него  постоянно и является его чертой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2425" marR="298450" indent="-287020" algn="l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Спорить, переубеждать  обратившегося (даже если он не  прав)</a:t>
                      </a:r>
                    </a:p>
                    <a:p>
                      <a:pPr algn="l">
                        <a:lnSpc>
                          <a:spcPct val="100000"/>
                        </a:lnSpc>
                        <a:buFont typeface="Arial MT"/>
                        <a:buChar char="•"/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2425" marR="313690" indent="-287020" algn="l">
                        <a:lnSpc>
                          <a:spcPct val="100000"/>
                        </a:lnSpc>
                        <a:spcBef>
                          <a:spcPts val="5"/>
                        </a:spcBef>
                        <a:buSzPct val="104347"/>
                        <a:buFont typeface="Arial MT"/>
                        <a:buChar char="•"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обесценивать и не подавлять  реакции фразами: «успокойся», «возьми себя в руки», «так  нельзя»</a:t>
                      </a: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Принимаем</a:t>
                      </a:r>
                      <a:r>
                        <a:rPr sz="1400" spc="-6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r>
                        <a:rPr sz="1400" spc="-7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обратившегося </a:t>
                      </a:r>
                      <a:r>
                        <a:rPr sz="1400" spc="-43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такую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эмоциональную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реакцию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65100" marR="160020" indent="2540"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обращается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родитель, то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проговариваем,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агрессия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косвенно направлена на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них,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она направлена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обстоятельства,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которых </a:t>
                      </a:r>
                      <a:r>
                        <a:rPr sz="1400" spc="-5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сейчас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4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оказался</a:t>
                      </a:r>
                      <a:r>
                        <a:rPr sz="1400" spc="-4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ребенок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Ребенку</a:t>
                      </a:r>
                      <a:r>
                        <a:rPr sz="1400" spc="-4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</a:t>
                      </a:r>
                      <a:r>
                        <a:rPr sz="1400" spc="-5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spc="-5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выразить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эмоциональную</a:t>
                      </a:r>
                      <a:r>
                        <a:rPr sz="1400" spc="-4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вербализация,</a:t>
                      </a:r>
                      <a:r>
                        <a:rPr sz="14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отражение)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147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93443" y="290049"/>
            <a:ext cx="1571277" cy="11227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58162" y="353114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1074636"/>
            <a:ext cx="4955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Гнев, агрессия прямо сейчас.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778" y="5279539"/>
            <a:ext cx="1677784" cy="14649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3499" y="1988840"/>
            <a:ext cx="8087408" cy="344709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Улыбка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Будды</a:t>
            </a:r>
          </a:p>
          <a:p>
            <a:pPr algn="just" defTabSz="6858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 позволяет легко приходить в состояние душевного равновесия. Успокойтесь и ни о чем не думайте. Полностью расслабьте мышцы лица и представьте, как они наливаются тяжестью и теплом, а затем, потеряв упругость, как бы “стекают” вниз в приятной истоме. Сосредоточьтесь на уголках Ваших губ.</a:t>
            </a:r>
          </a:p>
          <a:p>
            <a:pPr algn="just"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Представьте, как губы начинают слегка раздвигаться в стороны, образуя легкую улыбку. Не прилагайте мышечных усилий. Вы почувствуете, как Ваши губы сами растягиваются в едва уловимую улыбку, а во всем теле появится ощущение зарождающейся радости. </a:t>
            </a:r>
          </a:p>
          <a:p>
            <a:pPr algn="just"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выполнять это упражнение каждый день, то состояние “улыбки Будды” станет для Вас привычным.</a:t>
            </a:r>
          </a:p>
        </p:txBody>
      </p:sp>
    </p:spTree>
    <p:extLst>
      <p:ext uri="{BB962C8B-B14F-4D97-AF65-F5344CB8AC3E}">
        <p14:creationId xmlns:p14="http://schemas.microsoft.com/office/powerpoint/2010/main" val="878814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10519"/>
            <a:ext cx="5688632" cy="100811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42139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8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800200" cy="147922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113727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-35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ОРГАНИЗАЦИОННЫЕ</a:t>
            </a:r>
            <a:r>
              <a:rPr kumimoji="0" lang="ru-RU" sz="2400" b="1" i="1" u="none" strike="noStrike" kern="0" cap="none" spc="1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u="none" strike="noStrike" kern="0" cap="none" spc="-5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АСПЕКТЫ</a:t>
            </a:r>
            <a:r>
              <a:rPr kumimoji="0" lang="ru-RU" sz="2400" b="1" i="1" u="none" strike="noStrike" kern="0" cap="none" spc="1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u="none" strike="noStrike" kern="0" cap="none" spc="-5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ОКАЗАНИЯ</a:t>
            </a:r>
            <a:r>
              <a:rPr kumimoji="0" lang="ru-RU" sz="2400" b="1" u="none" strike="noStrike" kern="0" cap="none" spc="15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u="none" strike="noStrike" kern="0" cap="none" spc="-5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КРИЗИСНОЙ </a:t>
            </a:r>
            <a:r>
              <a:rPr kumimoji="0" lang="ru-RU" sz="2400" b="1" u="none" strike="noStrike" kern="0" cap="none" spc="-111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u="none" strike="noStrike" kern="0" cap="none" spc="-25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ПСИХОЛОГИЧЕСКОЙ</a:t>
            </a:r>
            <a:r>
              <a:rPr kumimoji="0" lang="ru-RU" sz="2400" b="1" u="none" strike="noStrike" kern="0" cap="none" spc="15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ПОМОЩИ</a:t>
            </a:r>
            <a:endParaRPr kumimoji="0" lang="ru-RU" sz="2400" b="1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3"/>
          <p:cNvSpPr txBox="1"/>
          <p:nvPr/>
        </p:nvSpPr>
        <p:spPr>
          <a:xfrm>
            <a:off x="323528" y="1556792"/>
            <a:ext cx="8640960" cy="4700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spcBef>
                <a:spcPts val="100"/>
              </a:spcBef>
              <a:tabLst>
                <a:tab pos="624840" algn="l"/>
                <a:tab pos="625475" algn="l"/>
              </a:tabLst>
            </a:pPr>
            <a:r>
              <a:rPr lang="ru-RU" sz="2800" b="1" i="1" spc="-20" dirty="0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педагога-психолога в рамках данной работы</a:t>
            </a:r>
            <a:endParaRPr sz="2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5"/>
              </a:spcBef>
            </a:pPr>
            <a:endParaRPr sz="20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56285" marR="231775" indent="-744220" algn="just">
              <a:lnSpc>
                <a:spcPct val="80000"/>
              </a:lnSpc>
              <a:buFontTx/>
              <a:buAutoNum type="arabicPeriod"/>
              <a:tabLst>
                <a:tab pos="756285" algn="l"/>
                <a:tab pos="756920" algn="l"/>
              </a:tabLst>
            </a:pPr>
            <a:r>
              <a:rPr sz="2800" i="1" spc="-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</a:t>
            </a:r>
            <a:r>
              <a:rPr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sz="2800" i="1" spc="-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2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выраженным</a:t>
            </a:r>
            <a:r>
              <a:rPr sz="2800" i="1" spc="-2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кризисным</a:t>
            </a:r>
            <a:r>
              <a:rPr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состоянием</a:t>
            </a:r>
            <a:r>
              <a:rPr sz="2800" i="1" spc="3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2800" i="1" spc="-97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</a:t>
            </a:r>
            <a:r>
              <a:rPr lang="ru-RU"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ление</a:t>
            </a: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групп</a:t>
            </a:r>
            <a:r>
              <a:rPr lang="ru-RU"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2800" i="1" spc="1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риска</a:t>
            </a:r>
            <a:endParaRPr lang="ru-RU" sz="2800" i="1" spc="-5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56285" marR="231775" indent="-744220" algn="just">
              <a:lnSpc>
                <a:spcPct val="80000"/>
              </a:lnSpc>
              <a:buFontTx/>
              <a:buAutoNum type="arabicPeriod"/>
              <a:tabLst>
                <a:tab pos="756285" algn="l"/>
                <a:tab pos="756920" algn="l"/>
              </a:tabLst>
            </a:pP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</a:t>
            </a:r>
            <a:r>
              <a:rPr sz="2800" i="1" spc="2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800" i="1" spc="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</a:t>
            </a:r>
            <a:r>
              <a:rPr sz="2800" i="1" spc="2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3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выраженного</a:t>
            </a:r>
            <a:r>
              <a:rPr sz="2800" i="1" spc="1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кризисного</a:t>
            </a:r>
            <a:r>
              <a:rPr sz="2800" i="1" spc="4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</a:t>
            </a:r>
            <a:r>
              <a:rPr sz="2800" i="1" spc="2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sz="2800" i="1" spc="-969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2800" i="1" spc="-1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56285" marR="231775" indent="-744220" algn="just">
              <a:lnSpc>
                <a:spcPct val="80000"/>
              </a:lnSpc>
              <a:buFontTx/>
              <a:buAutoNum type="arabicPeriod"/>
              <a:tabLst>
                <a:tab pos="756285" algn="l"/>
                <a:tab pos="756920" algn="l"/>
              </a:tabLst>
            </a:pP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</a:t>
            </a:r>
            <a:r>
              <a:rPr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кризисной</a:t>
            </a:r>
            <a:r>
              <a:rPr sz="2800" i="1" spc="2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2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</a:t>
            </a:r>
            <a:r>
              <a:rPr sz="2800" i="1" spc="2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</a:t>
            </a:r>
            <a:r>
              <a:rPr lang="ru-RU" sz="2800" i="1" spc="-1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ихся</a:t>
            </a:r>
          </a:p>
          <a:p>
            <a:pPr marL="756285" marR="231775" indent="-744220" algn="just">
              <a:lnSpc>
                <a:spcPct val="80000"/>
              </a:lnSpc>
              <a:buFontTx/>
              <a:buAutoNum type="arabicPeriod"/>
              <a:tabLst>
                <a:tab pos="756285" algn="l"/>
                <a:tab pos="756920" algn="l"/>
              </a:tabLst>
            </a:pP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</a:t>
            </a:r>
            <a:r>
              <a:rPr sz="2800" i="1" spc="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2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психолого-педагогической</a:t>
            </a:r>
            <a:r>
              <a:rPr sz="2800" i="1" spc="6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sz="2800" i="1" spc="2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3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sz="2800" i="1" spc="-1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2800" i="1" spc="-969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endParaRPr lang="ru-RU" sz="2800" i="1" spc="-5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56285" marR="231775" indent="-744220" algn="just">
              <a:lnSpc>
                <a:spcPct val="80000"/>
              </a:lnSpc>
              <a:buFontTx/>
              <a:buAutoNum type="arabicPeriod"/>
              <a:tabLst>
                <a:tab pos="756285" algn="l"/>
                <a:tab pos="756920" algn="l"/>
              </a:tabLst>
            </a:pP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1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  <a:r>
              <a:rPr sz="2800" i="1" spc="-1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сопровождения</a:t>
            </a:r>
            <a:endParaRPr lang="ru-RU" sz="2800" i="1" spc="-5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56285" marR="231775" indent="-744220" algn="just">
              <a:lnSpc>
                <a:spcPct val="80000"/>
              </a:lnSpc>
              <a:buFontTx/>
              <a:buAutoNum type="arabicPeriod"/>
              <a:tabLst>
                <a:tab pos="756285" algn="l"/>
                <a:tab pos="756920" algn="l"/>
              </a:tabLst>
            </a:pPr>
            <a:r>
              <a:rPr sz="2800" i="1" spc="-1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r>
              <a:rPr sz="2800" i="1" spc="2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6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r>
              <a:rPr sz="2800" i="1" spc="-1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spc="-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сопровождения</a:t>
            </a:r>
            <a:endParaRPr sz="28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90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137438" y="296109"/>
            <a:ext cx="1571277" cy="106442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8715" y="375345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8056" y="910469"/>
            <a:ext cx="7696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Плач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самая адаптивная реакция человека на стрессовую ситуацию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7" y="1294349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ПЛАЧ, СЛЕЗЫ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эмоциональная реакция, позволяющая выразить переполняющие эмоции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556787"/>
              </p:ext>
            </p:extLst>
          </p:nvPr>
        </p:nvGraphicFramePr>
        <p:xfrm>
          <a:off x="298376" y="1663681"/>
          <a:ext cx="8432434" cy="4792403"/>
        </p:xfrm>
        <a:graphic>
          <a:graphicData uri="http://schemas.openxmlformats.org/drawingml/2006/table">
            <a:tbl>
              <a:tblPr firstRow="1" bandRow="1"/>
              <a:tblGrid>
                <a:gridCol w="1862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7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8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82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13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6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6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Обратившийся за  психологической  помощью плачет,  подавлен, нет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6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активности в  поведении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6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6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Слезы приносят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6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облегчение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600" spc="-5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Постарайтесь выразить человеку свою  поддержку и сочувствие. Не обязательно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 это словами, можно просто сесть рядом,  дать почувствовать, что вы ему сочувствуете и  сопереживаете. Можно просто держать  человека за руку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Выражать поддержку обратившемуся (я-  сообщения)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Активное слушание, поощрение  высказываниям, использование 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паравербальных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компонентов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1745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 обратившегося и его чувств</a:t>
                      </a:r>
                    </a:p>
                  </a:txBody>
                  <a:tcPr marL="0" marR="0" marT="166211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5405" marR="55880" indent="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6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работаем над чувствами,  не надо пытаться останавливать  слезы</a:t>
                      </a:r>
                    </a:p>
                    <a:p>
                      <a:pPr marL="65405" marR="55880" indent="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6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Убеждать не плакать</a:t>
                      </a:r>
                    </a:p>
                    <a:p>
                      <a:pPr marL="65405" marR="55880" indent="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6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Считать слезы проявлением  слабости. </a:t>
                      </a:r>
                    </a:p>
                  </a:txBody>
                  <a:tcPr marL="0" marR="0" marT="1674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осуществить  эмоциональную разрядку  через слезы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3028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89201" y="264209"/>
            <a:ext cx="1571277" cy="113411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8716" y="296665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7" y="1136779"/>
            <a:ext cx="6947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Истерика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 реагирования психики на травмирующие события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221235"/>
              </p:ext>
            </p:extLst>
          </p:nvPr>
        </p:nvGraphicFramePr>
        <p:xfrm>
          <a:off x="312245" y="1588081"/>
          <a:ext cx="8511942" cy="4866799"/>
        </p:xfrm>
        <a:graphic>
          <a:graphicData uri="http://schemas.openxmlformats.org/drawingml/2006/table">
            <a:tbl>
              <a:tblPr firstRow="1" bandRow="1"/>
              <a:tblGrid>
                <a:gridCol w="1914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67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58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90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5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Ребенок бурно выражает  свои эмоции, выплескивая их  на окружающих: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кричит, одновременно  плачет.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Истерика всегда происходит  в присутствии зрителей и</a:t>
                      </a:r>
                      <a:r>
                        <a:rPr lang="ru-RU" sz="1400" spc="-5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заряжает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окружающих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По-возможности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изолировать, 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уйти от зрителей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 приемы активного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слушания, перефразирование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Обращаться по имени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Говорить мало, спокойно,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короткими простыми фразами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не подпитывать истерику, то  через 10-15 минут наступает упадок  сил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ребенку отдохнуть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совершать неожиданных действий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(встряхивания, обливания, пощечины)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спорить, не вступать в активный  диалог, пока не пройдет реакция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считать, что ребенок намеренно  привлекает к себе внимание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обесценивать и не подавлять  реакции фразами: «успокойся»,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«возьми себя в руки», «так нельзя»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разрядить,  выплеснуть негативные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579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126304" y="229066"/>
            <a:ext cx="1571277" cy="102116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5695" y="366588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304" y="1504785"/>
            <a:ext cx="9017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внутреннее состояние, обусловленное грозящим реальным или  предполагаемым бедствием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916818"/>
              </p:ext>
            </p:extLst>
          </p:nvPr>
        </p:nvGraphicFramePr>
        <p:xfrm>
          <a:off x="316029" y="1988840"/>
          <a:ext cx="8511941" cy="4440079"/>
        </p:xfrm>
        <a:graphic>
          <a:graphicData uri="http://schemas.openxmlformats.org/drawingml/2006/table">
            <a:tbl>
              <a:tblPr firstRow="1" bandRow="1"/>
              <a:tblGrid>
                <a:gridCol w="2132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8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6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352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90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5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Поверхностное дыхание,  снижение самоконтроля  поведения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Опасен страх </a:t>
                      </a:r>
                      <a:r>
                        <a:rPr lang="ru-RU"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оцепеняющий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блокирующий мысли или  действия ребенка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Проявляется, как правило, в  вечернее, ночное время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Отвлекать на спокойные задачи  (чтение книг, музыка и пр.)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Снимать ситуативную  тревожность, приводящую к страху  методами переключения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внимания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Дышать глубоко и ровно,  возможно применение  дыхательных техник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Проявить заинтересованность,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понимание. Активное слушание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Оставлять одного при  ощущении небезопасности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Пытаться убедить, что страх  неоправданный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Обесценивать страх «не думай  об этом», «это глупости», «так не  бывает» и пр.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справиться со  страхом: чем быстрее  обратившийся справиться со  страхом, тем меньше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вероятность, что он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закрепится на долгое время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770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119552" y="276179"/>
            <a:ext cx="1571277" cy="113443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08581" y="326258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216731"/>
            <a:ext cx="5652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Плач, истерика, страх прямо сейчас.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2230" y="5639991"/>
            <a:ext cx="1394990" cy="12180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1875379"/>
            <a:ext cx="7488832" cy="369331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 Энергично разотрите ладони 5 сек.</a:t>
            </a:r>
          </a:p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2. Быстро потрите пальцами щеки вверх – вниз 5сек.</a:t>
            </a:r>
          </a:p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3. Постучите расслабленными пальцами по макушке головы («барабанная дробь») 5сек.</a:t>
            </a:r>
          </a:p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4. Кулаком правой руки интенсивно разотрите плечо и предплечье левой руки 8 сек. То же  для правой руки.</a:t>
            </a:r>
          </a:p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5. Осторожно надавите 4 раза на щитовидную	железу (ниже кадыка) большим и  указательным пальцами правой руки.</a:t>
            </a:r>
          </a:p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6. Нащупайте большим пальцем впадину в основании черепа, нажмите, сосчитайте до трех,  отпустите. Повторите 3 раза.</a:t>
            </a:r>
          </a:p>
          <a:p>
            <a:pPr defTabSz="6858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7. Плотно захватите большим и указательным	пальцами руки ахиллово сухожилие, сдавить  его, отпустить. Повторите по 3 раза для каждой ноги</a:t>
            </a:r>
          </a:p>
        </p:txBody>
      </p:sp>
    </p:spTree>
    <p:extLst>
      <p:ext uri="{BB962C8B-B14F-4D97-AF65-F5344CB8AC3E}">
        <p14:creationId xmlns:p14="http://schemas.microsoft.com/office/powerpoint/2010/main" val="1917709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72560" y="117342"/>
            <a:ext cx="1571277" cy="108133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6396" y="248980"/>
            <a:ext cx="7119256" cy="693490"/>
          </a:xfrm>
        </p:spPr>
        <p:txBody>
          <a:bodyPr>
            <a:noAutofit/>
          </a:bodyPr>
          <a:lstStyle/>
          <a:p>
            <a:pPr algn="ctr"/>
            <a:r>
              <a:rPr lang="ru-RU" sz="2100" b="1" kern="0" spc="-4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допсихологической помощи, которые можно применять с обучающимися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12759" y="954924"/>
            <a:ext cx="766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Апатия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отсутствие стремления к какой-либо деятельности, отсутствии отрицательного и  положительного отношения к действительности, отсутствии внешних эмоциональных проявлений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877881"/>
              </p:ext>
            </p:extLst>
          </p:nvPr>
        </p:nvGraphicFramePr>
        <p:xfrm>
          <a:off x="315979" y="1941243"/>
          <a:ext cx="8511942" cy="4440079"/>
        </p:xfrm>
        <a:graphic>
          <a:graphicData uri="http://schemas.openxmlformats.org/drawingml/2006/table">
            <a:tbl>
              <a:tblPr firstRow="1" bandRow="1"/>
              <a:tblGrid>
                <a:gridCol w="2323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5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90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3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5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Реакция сниженной  эмоциональной,  интеллектуальной,  поведенческой активности.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Речь вялая с паузами.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Безразличие к окружающему.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Апатия может длиться от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нескольких часов до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нескольких недель (тяжело  проходит без проработки  эмоционального состояния)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Задавать односложные вопросы: «Как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себя чувствуешь?», «Хочешь пить?»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Найти комфортное место для  продолжения разговора с ребенком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Поддерживать возможность испытывать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негативные эмоции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стабилизации состояния в текущий  момент консультации предложить  самомассаж пальцев, мочек ушей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Говорить резко, не надо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выдергивать обратившегося из  этого состояния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Обесценивать реакции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обратившегося: «так нельзя», «ты должен», «соберись»</a:t>
                      </a: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в комфортном  режиме осознать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произошедшее и вернуться в  продуктивное состояние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Предотвращаем возможное  появление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аутодеструктивных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тенденций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335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88178" y="480856"/>
            <a:ext cx="51984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 эмоционального неблагополучия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46689"/>
          <a:stretch/>
        </p:blipFill>
        <p:spPr>
          <a:xfrm>
            <a:off x="123350" y="120116"/>
            <a:ext cx="1476953" cy="812505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693715151"/>
              </p:ext>
            </p:extLst>
          </p:nvPr>
        </p:nvGraphicFramePr>
        <p:xfrm>
          <a:off x="142163" y="1052737"/>
          <a:ext cx="8841137" cy="5158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2127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27955" y="492648"/>
            <a:ext cx="48329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(версия 2022)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90654" y="260505"/>
            <a:ext cx="1571277" cy="10705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9385" y="492648"/>
            <a:ext cx="986476" cy="1765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5506" y="492648"/>
            <a:ext cx="969804" cy="17654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25911" y="977211"/>
            <a:ext cx="3887450" cy="7155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Цветовая индикация признаков рисков</a:t>
            </a:r>
          </a:p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алгоритм действий для всех видов отклоняющегося поведения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574" y="1987967"/>
            <a:ext cx="1144271" cy="17263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9836" y="1972878"/>
            <a:ext cx="1139768" cy="17263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21574" y="3832899"/>
            <a:ext cx="2488030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Социально-психологическая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дезадаптация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66475" y="3814292"/>
            <a:ext cx="253779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Раннее проблемное (отклоняющееся)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6475" y="1966336"/>
            <a:ext cx="1180885" cy="17565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4094" y="1957792"/>
            <a:ext cx="1121156" cy="175652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15176" y="4430002"/>
            <a:ext cx="2008948" cy="3077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6858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Агрессивное поведение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3163" y="2530036"/>
            <a:ext cx="1140534" cy="17621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04686" y="2530036"/>
            <a:ext cx="1100417" cy="174408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981888" y="4982362"/>
            <a:ext cx="1787748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Суицидальное, самоповреждающее поведение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08136" y="4768126"/>
            <a:ext cx="1174880" cy="182922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5869" y="4793704"/>
            <a:ext cx="1188059" cy="180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79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85237" y="413289"/>
            <a:ext cx="48329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(версия 2022)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103632" y="181146"/>
            <a:ext cx="1571277" cy="10876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511" y="620688"/>
            <a:ext cx="922349" cy="16373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8548" y="620688"/>
            <a:ext cx="906761" cy="16373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32602" y="997383"/>
            <a:ext cx="3887450" cy="7155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Цветовая индикация признаков рисков</a:t>
            </a:r>
          </a:p>
          <a:p>
            <a:pPr defTabSz="685800"/>
            <a:r>
              <a:rPr lang="ru-RU" sz="13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алгоритм действий для всех видов отклоняющегося поведения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7674" y="3741265"/>
            <a:ext cx="2266211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нападения обучающимся на ОО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18541" y="3921580"/>
            <a:ext cx="227811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Делинквентное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15577" y="4326118"/>
            <a:ext cx="2999732" cy="3077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6858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Аддиктивное (зависимое) поведение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286368" y="5306218"/>
            <a:ext cx="178774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Рискованное поведение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377" y="1984930"/>
            <a:ext cx="1184360" cy="16646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0779" y="1984930"/>
            <a:ext cx="1149459" cy="16752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7148" y="1984930"/>
            <a:ext cx="1200476" cy="16646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14959" y="1984930"/>
            <a:ext cx="1228602" cy="166468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9348" y="2443035"/>
            <a:ext cx="1301042" cy="182507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85285" y="2443035"/>
            <a:ext cx="1330115" cy="182507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3067" y="4633895"/>
            <a:ext cx="1193301" cy="172192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74116" y="4605454"/>
            <a:ext cx="1224524" cy="172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6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68802" y="116632"/>
            <a:ext cx="1571277" cy="10801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38297" y="666693"/>
            <a:ext cx="7257692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68580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Телефоны «Горячих линий» по оказанию психологической помощи</a:t>
            </a:r>
          </a:p>
        </p:txBody>
      </p:sp>
      <p:sp>
        <p:nvSpPr>
          <p:cNvPr id="28" name="object 3"/>
          <p:cNvSpPr txBox="1"/>
          <p:nvPr/>
        </p:nvSpPr>
        <p:spPr>
          <a:xfrm>
            <a:off x="191275" y="1368437"/>
            <a:ext cx="2901341" cy="19793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9525" rIns="0" bIns="0" rtlCol="0">
            <a:spAutoFit/>
          </a:bodyPr>
          <a:lstStyle/>
          <a:p>
            <a:pPr marL="9525" marR="3810" algn="ctr" defTabSz="685800"/>
            <a:r>
              <a:rPr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Горячая кризисная линия по </a:t>
            </a:r>
            <a:r>
              <a:rPr sz="1600" spc="-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оказанию </a:t>
            </a:r>
            <a:r>
              <a:rPr sz="1600" spc="-60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</a:t>
            </a:r>
            <a:r>
              <a:rPr sz="1600" spc="-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</a:t>
            </a:r>
          </a:p>
          <a:p>
            <a:pPr marL="99536" marR="94773" algn="ctr" defTabSz="685800"/>
            <a:r>
              <a:rPr sz="1600" spc="-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 </a:t>
            </a:r>
            <a:r>
              <a:rPr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их </a:t>
            </a:r>
            <a:r>
              <a:rPr sz="1600" spc="-1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</a:t>
            </a:r>
            <a:r>
              <a:rPr sz="1600" spc="-60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(законным</a:t>
            </a:r>
            <a:r>
              <a:rPr sz="1600" spc="-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представителям)</a:t>
            </a:r>
            <a:endParaRPr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/>
            <a:r>
              <a:rPr sz="1600" spc="-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</a:t>
            </a:r>
            <a:r>
              <a:rPr sz="1600" spc="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просвещения</a:t>
            </a:r>
            <a:r>
              <a:rPr sz="1600" spc="-1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</a:t>
            </a:r>
            <a:endParaRPr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/>
            <a:r>
              <a:rPr sz="1600" dirty="0">
                <a:solidFill>
                  <a:srgbClr val="8900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8-800-600-31-14</a:t>
            </a:r>
            <a:endParaRPr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4"/>
          <p:cNvSpPr txBox="1"/>
          <p:nvPr/>
        </p:nvSpPr>
        <p:spPr>
          <a:xfrm>
            <a:off x="3394834" y="1956447"/>
            <a:ext cx="2473309" cy="134075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123825" rIns="0" bIns="0" rtlCol="0">
            <a:spAutoFit/>
          </a:bodyPr>
          <a:lstStyle/>
          <a:p>
            <a:pPr algn="ctr" defTabSz="685800">
              <a:spcBef>
                <a:spcPts val="975"/>
              </a:spcBef>
            </a:pPr>
            <a:r>
              <a:rPr sz="1600" spc="-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Общероссийский</a:t>
            </a:r>
            <a:r>
              <a:rPr sz="1600" spc="-1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</a:t>
            </a:r>
            <a:endParaRPr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49" marR="3810" algn="ctr" defTabSz="685800">
              <a:spcBef>
                <a:spcPts val="900"/>
              </a:spcBef>
            </a:pPr>
            <a:r>
              <a:rPr sz="1600" spc="-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r>
              <a:rPr sz="1600" spc="-49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доверия</a:t>
            </a:r>
            <a:r>
              <a:rPr sz="1600" spc="-1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1600" spc="-2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детей, </a:t>
            </a:r>
            <a:r>
              <a:rPr sz="1600" spc="-60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r>
              <a:rPr sz="1600" spc="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-4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9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</a:t>
            </a:r>
            <a:endParaRPr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>
              <a:spcBef>
                <a:spcPts val="881"/>
              </a:spcBef>
            </a:pPr>
            <a:r>
              <a:rPr sz="1600" dirty="0">
                <a:solidFill>
                  <a:srgbClr val="8900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8-800-2000-122</a:t>
            </a:r>
            <a:endParaRPr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019" y="4018640"/>
            <a:ext cx="1102841" cy="103652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699792" y="5055163"/>
            <a:ext cx="36256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6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childhelpline.ru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«Детский телефон доверия» ФКЦ МГППУ для детей, подростков, родителей (законных  представителей) и педагогических работников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905" y="4336157"/>
            <a:ext cx="2203969" cy="22886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6115" y="3927161"/>
            <a:ext cx="2294358" cy="228866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061191" y="1368437"/>
            <a:ext cx="275928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Чат-бот по оказанию психологической помощи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https://vk.com/psy_myvmeste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61190" y="2429357"/>
            <a:ext cx="2759283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Портал: </a:t>
            </a:r>
            <a:r>
              <a:rPr lang="ru-RU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Растимдетей.рф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университет: </a:t>
            </a:r>
            <a:r>
              <a:rPr lang="ru-RU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бытьродителем.рф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0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9369"/>
            <a:ext cx="1800200" cy="147922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260648"/>
            <a:ext cx="6350112" cy="635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836711"/>
            <a:ext cx="7344816" cy="281919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ЭТАПЫ ОКАЗАНИЯ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КРИЗИСНОЙ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ПОДДЕРЖКИ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4"/>
            <a:ext cx="9793088" cy="4624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104900" algn="ctr">
              <a:lnSpc>
                <a:spcPct val="114000"/>
              </a:lnSpc>
            </a:pPr>
            <a:r>
              <a:rPr lang="ru-RU" sz="20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sz="2000" b="1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психологического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контакта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обучающимся, предоставление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</a:t>
            </a:r>
          </a:p>
          <a:p>
            <a:pPr marR="1104900" algn="ctr">
              <a:lnSpc>
                <a:spcPct val="114000"/>
              </a:lnSpc>
            </a:pPr>
            <a:r>
              <a:rPr lang="ru-RU" sz="1600" spc="-6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обратившемуся</a:t>
            </a:r>
            <a:r>
              <a:rPr lang="ru-RU" sz="16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</a:t>
            </a:r>
            <a:r>
              <a:rPr lang="ru-RU"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событиях,</a:t>
            </a:r>
            <a:r>
              <a:rPr lang="ru-RU"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ru-RU"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привели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кризисному</a:t>
            </a:r>
            <a:r>
              <a:rPr lang="ru-RU"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</a:t>
            </a:r>
          </a:p>
          <a:p>
            <a:pPr marL="285750" marR="110490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lang="ru-RU" sz="1600" spc="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</a:t>
            </a:r>
            <a:r>
              <a:rPr lang="ru-RU" sz="1600" spc="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такую</a:t>
            </a:r>
            <a:r>
              <a:rPr lang="ru-RU" sz="16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атмосферу,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</a:t>
            </a:r>
            <a:r>
              <a:rPr lang="ru-RU"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</a:t>
            </a:r>
            <a:r>
              <a:rPr lang="ru-RU"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чу</a:t>
            </a:r>
            <a:r>
              <a:rPr lang="ru-RU"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вствовать</a:t>
            </a:r>
            <a:r>
              <a:rPr lang="ru-RU" sz="1600" spc="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</a:t>
            </a:r>
            <a:r>
              <a:rPr lang="ru-RU" sz="1600" spc="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</a:t>
            </a:r>
            <a:r>
              <a:rPr lang="ru-RU"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</a:t>
            </a:r>
            <a:r>
              <a:rPr lang="ru-RU" sz="160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</a:t>
            </a:r>
            <a:r>
              <a:rPr lang="ru-RU" sz="1600" spc="-4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своих</a:t>
            </a:r>
            <a:r>
              <a:rPr lang="ru-RU" sz="1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чувствах.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важно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</a:t>
            </a:r>
            <a:r>
              <a:rPr lang="ru-RU" sz="16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выслушать,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проявляя</a:t>
            </a:r>
            <a:r>
              <a:rPr lang="ru-RU" sz="1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интерес,</a:t>
            </a:r>
            <a:r>
              <a:rPr lang="ru-RU" sz="16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внимание.</a:t>
            </a:r>
          </a:p>
          <a:p>
            <a:pPr marL="285750" marR="110490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z="1600" spc="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разговоре</a:t>
            </a:r>
            <a:r>
              <a:rPr lang="ru-RU" sz="160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</a:t>
            </a:r>
            <a:r>
              <a:rPr lang="ru-RU" sz="160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160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ru-RU"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закрытые</a:t>
            </a:r>
            <a:r>
              <a:rPr lang="ru-RU"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вопросы,</a:t>
            </a:r>
            <a:r>
              <a:rPr lang="ru-RU" sz="160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ru-RU" sz="160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смогут</a:t>
            </a:r>
            <a:r>
              <a:rPr lang="ru-RU" sz="160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побудить</a:t>
            </a:r>
            <a:r>
              <a:rPr lang="ru-RU" sz="160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</a:t>
            </a:r>
            <a:r>
              <a:rPr lang="ru-RU" sz="160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</a:t>
            </a:r>
            <a:r>
              <a:rPr lang="ru-RU" sz="160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</a:t>
            </a:r>
            <a:r>
              <a:rPr lang="ru-RU"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подробно</a:t>
            </a:r>
            <a:r>
              <a:rPr lang="ru-RU" sz="1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</a:t>
            </a:r>
            <a:r>
              <a:rPr lang="ru-RU" sz="1600" spc="-4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</a:t>
            </a:r>
            <a:r>
              <a:rPr lang="ru-RU" sz="1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эмоциях,</a:t>
            </a:r>
            <a:r>
              <a:rPr lang="ru-RU" sz="1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lang="ru-RU" sz="16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</a:t>
            </a:r>
            <a:r>
              <a:rPr lang="ru-RU" sz="16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фразы,</a:t>
            </a:r>
            <a:r>
              <a:rPr lang="ru-RU"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16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подожду,</a:t>
            </a:r>
            <a:r>
              <a:rPr lang="ru-RU" sz="1600" i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</a:t>
            </a:r>
            <a:r>
              <a:rPr lang="ru-RU" sz="16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соберешься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мыслями</a:t>
            </a: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6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тебя</a:t>
            </a:r>
            <a:r>
              <a:rPr lang="ru-RU" sz="16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выслушать</a:t>
            </a:r>
            <a:r>
              <a:rPr lang="ru-RU" sz="1600" i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тогда, 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захочешь</a:t>
            </a: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</a:t>
            </a:r>
            <a:r>
              <a:rPr lang="ru-RU" sz="16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обдумать,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начать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разговор</a:t>
            </a: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6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</a:t>
            </a:r>
            <a:r>
              <a:rPr lang="ru-RU" sz="1600" i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как-нибудь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помочь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6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</a:t>
            </a:r>
            <a:r>
              <a:rPr lang="ru-RU" sz="16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обсудить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Вами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6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помогу</a:t>
            </a:r>
            <a:r>
              <a:rPr lang="ru-RU" sz="16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разобрать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ситуацию</a:t>
            </a: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ru-RU" sz="1600" i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проанализируем</a:t>
            </a: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</a:t>
            </a:r>
            <a:r>
              <a:rPr lang="ru-RU" sz="1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помочь</a:t>
            </a:r>
            <a:r>
              <a:rPr lang="ru-RU" sz="1600" i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</a:t>
            </a:r>
            <a:r>
              <a:rPr lang="ru-RU" sz="1600" i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</a:t>
            </a:r>
            <a:r>
              <a:rPr lang="ru-RU" sz="1600" i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вещи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другой</a:t>
            </a:r>
            <a:r>
              <a:rPr lang="ru-RU" sz="1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marL="469900" indent="-457200">
              <a:lnSpc>
                <a:spcPct val="100000"/>
              </a:lnSpc>
              <a:buFont typeface="Symbol"/>
              <a:buChar char=""/>
              <a:tabLst>
                <a:tab pos="469265" algn="l"/>
                <a:tab pos="469900" algn="l"/>
              </a:tabLst>
            </a:pPr>
            <a:r>
              <a:rPr lang="ru-RU" sz="1600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6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рассуждать</a:t>
            </a:r>
            <a:r>
              <a:rPr lang="ru-RU" sz="1600" i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</a:t>
            </a:r>
            <a:r>
              <a:rPr lang="ru-RU"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тобой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800200" cy="147922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30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404664"/>
            <a:ext cx="6246515" cy="62465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1798476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9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260648"/>
            <a:ext cx="6462539" cy="64625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1798476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08458"/>
            <a:ext cx="1798476" cy="1475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260648"/>
            <a:ext cx="6462539" cy="646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4624"/>
            <a:ext cx="1798476" cy="1475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260648"/>
            <a:ext cx="6462539" cy="646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441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08458"/>
            <a:ext cx="1798476" cy="1475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004" y="332656"/>
            <a:ext cx="684248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832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74638"/>
            <a:ext cx="7056784" cy="64667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6632"/>
            <a:ext cx="1798476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216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24840"/>
            <a:ext cx="1798476" cy="1475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260648"/>
            <a:ext cx="6480720" cy="64087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6632"/>
            <a:ext cx="1798476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57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556792"/>
            <a:ext cx="3888432" cy="5184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756" y="116632"/>
            <a:ext cx="5292080" cy="51845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44" y="116632"/>
            <a:ext cx="1798476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376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43431"/>
            <a:ext cx="5688632" cy="100811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Государственное бюджетное учреждение, </a:t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осуществляющее психолого-педагогическую </a:t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медико-социальную помощь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«Центр диагностики и консультирования»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Краснодарского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края</a:t>
            </a:r>
            <a:b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800200" cy="147922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://1bezposrednikov.ru/var/uploads/ann/photo/approved/139976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733" y="1268760"/>
            <a:ext cx="5801700" cy="275363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69739" y="3897620"/>
            <a:ext cx="63848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Краснодар, ул. Железнодорожная, 2/1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8(861) 992-66-73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сайт: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http://cdik-center.ru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эл. почта: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diagn.prof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@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bk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1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037960" y="178102"/>
            <a:ext cx="6898103" cy="981295"/>
          </a:xfrm>
          <a:prstGeom prst="rect">
            <a:avLst/>
          </a:prstGeom>
        </p:spPr>
        <p:txBody>
          <a:bodyPr vert="horz" wrap="square" lIns="0" tIns="37148" rIns="0" bIns="0" rtlCol="0" anchor="ctr">
            <a:spAutoFit/>
          </a:bodyPr>
          <a:lstStyle/>
          <a:p>
            <a:pPr marR="2540">
              <a:lnSpc>
                <a:spcPct val="114000"/>
              </a:lnSpc>
              <a:spcBef>
                <a:spcPts val="0"/>
              </a:spcBef>
            </a:pPr>
            <a:r>
              <a:rPr lang="ru-RU" sz="2800" b="1" i="1" spc="-8" dirty="0">
                <a:solidFill>
                  <a:srgbClr val="375F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ФРАЗЫ, КОГДА СЛОЖНО НАЧАТЬ ГОВОРИТЬ</a:t>
            </a:r>
            <a:endParaRPr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91" y="44624"/>
            <a:ext cx="1804572" cy="1481456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71492" y="1478464"/>
            <a:ext cx="86365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и правда бывают такие ситуации, когда тяжело на душе и хочется с кем-нибудь поговорить… 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находится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нужных слов…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Хорошо, я тебе дам минутку подумать и решиться на разговор…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Так бывает, что сказать не получается… но важно, что ты рядом, это уже первый шаг к диалогу ….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Мы можем вместе какое-то время помолчать, если тебе сейчас пока тяжело говорить…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Иногда хочется просто помолчать с кем-то вместе, поразмыслить над чем-то сложным для тебя…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Может быть, у тебя так много чувств сейчас, что они мешают говорить…? Подумай о них, может, ты  сумеешь их как-то выразить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Я готова тебя выслушать и вместе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выхода из сложившейся ситуации….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Возможно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тебе сейчас тяжело, что-то давит, какие-то трудности…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бывает очень одиноко и тяжело… и в такие моменты очень хочется, чтобы кто-то был рядом, с  кем можно поговорить, рассказать о чувствах, переживаниях. Ты можешь поговорить со мной…. </a:t>
            </a:r>
          </a:p>
        </p:txBody>
      </p:sp>
    </p:spTree>
    <p:extLst>
      <p:ext uri="{BB962C8B-B14F-4D97-AF65-F5344CB8AC3E}">
        <p14:creationId xmlns:p14="http://schemas.microsoft.com/office/powerpoint/2010/main" val="63650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11621"/>
            <a:ext cx="7272808" cy="1013124"/>
          </a:xfrm>
        </p:spPr>
        <p:txBody>
          <a:bodyPr>
            <a:noAutofit/>
          </a:bodyPr>
          <a:lstStyle/>
          <a:p>
            <a:pPr marL="12700" marR="5080" lvl="0" indent="467359">
              <a:spcBef>
                <a:spcPts val="100"/>
              </a:spcBef>
              <a:buNone/>
            </a:pPr>
            <a:r>
              <a:rPr lang="ru-RU" sz="2400" b="1" kern="0" spc="-4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ЭТАП </a:t>
            </a:r>
            <a:r>
              <a:rPr lang="ru-RU" sz="2400" b="1" kern="0" spc="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ru-RU" sz="2400" kern="0" spc="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Проявление эмпатии, </a:t>
            </a:r>
            <a:r>
              <a:rPr lang="ru-RU" sz="2400" kern="0" spc="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помощь </a:t>
            </a: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</a:t>
            </a:r>
            <a:r>
              <a:rPr lang="ru-RU" sz="2400" kern="0" spc="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осознании</a:t>
            </a:r>
            <a:r>
              <a:rPr lang="ru-RU" sz="2400" kern="0" spc="-4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2400" kern="0" spc="-1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kern="0" spc="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понимании</a:t>
            </a:r>
            <a:r>
              <a:rPr lang="ru-RU" sz="2400" kern="0" spc="-3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kern="0" spc="-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обратившимся</a:t>
            </a:r>
            <a:r>
              <a:rPr lang="ru-RU" sz="2400" kern="0" spc="-5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kern="0" spc="5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своих </a:t>
            </a:r>
            <a:r>
              <a:rPr lang="ru-RU" sz="2400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эмоций</a:t>
            </a:r>
            <a:r>
              <a:rPr lang="ru-RU" sz="2400" kern="0" spc="-55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2400" kern="0" spc="-25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чувств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1621"/>
            <a:ext cx="1804572" cy="1481456"/>
          </a:xfrm>
          <a:prstGeom prst="rect">
            <a:avLst/>
          </a:prstGeom>
        </p:spPr>
      </p:pic>
      <p:sp>
        <p:nvSpPr>
          <p:cNvPr id="6" name="object 2"/>
          <p:cNvSpPr txBox="1"/>
          <p:nvPr/>
        </p:nvSpPr>
        <p:spPr>
          <a:xfrm>
            <a:off x="323528" y="1556792"/>
            <a:ext cx="8592759" cy="42873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14000"/>
              </a:lnSpc>
              <a:spcBef>
                <a:spcPts val="100"/>
              </a:spcBef>
              <a:buFont typeface="Arial MT"/>
              <a:buChar char="•"/>
              <a:tabLst>
                <a:tab pos="625475" algn="l"/>
              </a:tabLst>
            </a:pP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время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выслушивания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обратившегося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проявлять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слишком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эмоции, так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напугать.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важно не делать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выводов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обучающегося,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ему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прийти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000" spc="5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собственным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умозаключениям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принять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чем-либо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715">
              <a:lnSpc>
                <a:spcPct val="114000"/>
              </a:lnSpc>
              <a:buFont typeface="Arial MT"/>
              <a:buChar char="•"/>
              <a:tabLst>
                <a:tab pos="625475" algn="l"/>
              </a:tabLst>
            </a:pP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подростки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</a:t>
            </a:r>
            <a:r>
              <a:rPr sz="20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эмоции, </a:t>
            </a:r>
            <a:r>
              <a:rPr sz="2000" spc="-5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испытывают,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5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sz="2000" spc="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</a:t>
            </a:r>
            <a:r>
              <a:rPr sz="2000" spc="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том,</a:t>
            </a:r>
            <a:r>
              <a:rPr sz="2000" spc="3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</a:t>
            </a:r>
            <a:r>
              <a:rPr sz="2000" spc="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</a:t>
            </a:r>
            <a:r>
              <a:rPr sz="2000" spc="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этому.</a:t>
            </a:r>
            <a:r>
              <a:rPr sz="2000" spc="3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 объяснить </a:t>
            </a:r>
            <a:r>
              <a:rPr lang="ru-RU"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ребенку, что </a:t>
            </a:r>
            <a:r>
              <a:rPr lang="ru-RU" sz="20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могут быть разными и это нормально в данной ситуации</a:t>
            </a:r>
            <a:endParaRPr lang="ru-RU" sz="2000" spc="38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715">
              <a:lnSpc>
                <a:spcPct val="114000"/>
              </a:lnSpc>
              <a:spcBef>
                <a:spcPts val="500"/>
              </a:spcBef>
              <a:tabLst>
                <a:tab pos="625475" algn="l"/>
              </a:tabLst>
            </a:pPr>
            <a:r>
              <a:rPr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Зачастую</a:t>
            </a:r>
            <a:r>
              <a:rPr sz="2000" spc="3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</a:t>
            </a:r>
            <a:r>
              <a:rPr sz="2000" spc="3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</a:t>
            </a:r>
            <a:r>
              <a:rPr lang="ru-RU" sz="20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проявляться в виде телесных ощущений, дискомфорта, поэтому необходимо выразить словами то, что обучающийся чувствует.  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41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>
            <a:noAutofit/>
          </a:bodyPr>
          <a:lstStyle/>
          <a:p>
            <a:r>
              <a:rPr lang="ru-RU" sz="2800" b="1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2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8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</a:t>
            </a:r>
            <a:r>
              <a:rPr lang="ru-RU" sz="28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эмоциональной</a:t>
            </a:r>
            <a:r>
              <a:rPr lang="ru-RU" sz="28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spc="-7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поведенческой</a:t>
            </a:r>
            <a:r>
              <a:rPr lang="ru-RU" sz="28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8744"/>
            <a:ext cx="1804572" cy="1481456"/>
          </a:xfrm>
          <a:prstGeom prst="rect">
            <a:avLst/>
          </a:prstGeom>
        </p:spPr>
      </p:pic>
      <p:sp>
        <p:nvSpPr>
          <p:cNvPr id="5" name="object 6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37688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5080" indent="0" algn="just">
              <a:lnSpc>
                <a:spcPct val="114000"/>
              </a:lnSpc>
              <a:spcBef>
                <a:spcPts val="0"/>
              </a:spcBef>
              <a:buNone/>
              <a:tabLst>
                <a:tab pos="625475" algn="l"/>
              </a:tabLst>
            </a:pPr>
            <a:r>
              <a:rPr sz="24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обучающемуся,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не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подавлять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стыдиться,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понимать,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регулировать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на уровне поведения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учиться.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Психологу важно не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поддержать </a:t>
            </a:r>
            <a:r>
              <a:rPr lang="ru-RU"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том,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4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тот </a:t>
            </a:r>
            <a:r>
              <a:rPr sz="24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чувствует,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вербализовать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эту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эмоцию,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поведенческие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ее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проявления.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Например, 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обратившийся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</a:t>
            </a:r>
            <a:r>
              <a:rPr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испытывать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негативное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отношение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сиблингу,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24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sz="2400" spc="4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вполне нормально,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недопустимо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выражать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</a:t>
            </a:r>
            <a:r>
              <a:rPr sz="24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физическую</a:t>
            </a:r>
            <a:r>
              <a:rPr sz="2400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агрессию.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3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46670"/>
            <a:ext cx="1697068" cy="13989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84076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4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Психологическая поддержка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2"/>
          <p:cNvSpPr txBox="1">
            <a:spLocks noGrp="1"/>
          </p:cNvSpPr>
          <p:nvPr>
            <p:ph idx="1"/>
          </p:nvPr>
        </p:nvSpPr>
        <p:spPr>
          <a:xfrm>
            <a:off x="467544" y="1628800"/>
            <a:ext cx="8363272" cy="4610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5080" indent="0" algn="just">
              <a:lnSpc>
                <a:spcPct val="114000"/>
              </a:lnSpc>
              <a:spcBef>
                <a:spcPts val="0"/>
              </a:spcBef>
              <a:buNone/>
              <a:tabLst>
                <a:tab pos="625475" algn="l"/>
              </a:tabLst>
            </a:pP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процесс взаимодействия</a:t>
            </a:r>
            <a:r>
              <a:rPr lang="ru-RU" sz="240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ведущую </a:t>
            </a: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</a:t>
            </a:r>
            <a:r>
              <a:rPr lang="ru-RU" sz="240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играет психолог. </a:t>
            </a: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психологическая поддержка с его стороны создает </a:t>
            </a:r>
            <a:r>
              <a:rPr lang="ru-RU" sz="240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атмосферу </a:t>
            </a: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доброжелательности, покоя и уверенности в своих силах, способствует снижению тревоги и остроты переживаний</a:t>
            </a:r>
            <a:r>
              <a:rPr lang="ru-RU" sz="240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5080" indent="0" algn="just">
              <a:lnSpc>
                <a:spcPct val="114000"/>
              </a:lnSpc>
              <a:spcBef>
                <a:spcPts val="0"/>
              </a:spcBef>
              <a:buNone/>
              <a:tabLst>
                <a:tab pos="625475" algn="l"/>
              </a:tabLst>
            </a:pP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внимательно относиться к тому, что и как вы собираетесь сказать: - говорить нужно спокойным и уверенным голосом, четкими и короткими фразами, в побудительном наклонении; - в речи не должно быть сложно построенных фраз, предложений; - следует избегать в речи частицу «не», а также исключить такие слова как «паника», «катастрофа», «ужас» и т.п.</a:t>
            </a:r>
          </a:p>
        </p:txBody>
      </p:sp>
    </p:spTree>
    <p:extLst>
      <p:ext uri="{BB962C8B-B14F-4D97-AF65-F5344CB8AC3E}">
        <p14:creationId xmlns:p14="http://schemas.microsoft.com/office/powerpoint/2010/main" val="341190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6864" cy="130100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5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Формирование системы  целеполагания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помочь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обучающемуся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ту  цель и результат, который он хочет достичь, и  совместно выстроить план по их достижению.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Целесообразно обсудить, какие копинг-стратегии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(способы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регулирования эмоций и поведения в условиях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стресса)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 использоваться, выбрать наиболее оптимальные из  них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это в атмосфере доверия 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безоценочности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объяснить обучающемуся,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любые его предположения важны и их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 можно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высказывать и рассматривать.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14" y="106717"/>
            <a:ext cx="1694835" cy="14022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000" y="4149080"/>
            <a:ext cx="2340496" cy="234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1586"/>
            <a:ext cx="6804248" cy="6863798"/>
          </a:xfrm>
          <a:prstGeom prst="rect">
            <a:avLst/>
          </a:prstGeom>
        </p:spPr>
      </p:pic>
      <p:sp>
        <p:nvSpPr>
          <p:cNvPr id="6" name="object 24"/>
          <p:cNvSpPr txBox="1">
            <a:spLocks noGrp="1"/>
          </p:cNvSpPr>
          <p:nvPr>
            <p:ph type="title"/>
          </p:nvPr>
        </p:nvSpPr>
        <p:spPr>
          <a:xfrm>
            <a:off x="3635896" y="283198"/>
            <a:ext cx="540060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09015" marR="995680"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Научно-методическое</a:t>
            </a:r>
            <a:r>
              <a:rPr sz="1800" spc="-75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sz="1800" spc="-810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15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психолого-педагогического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sz="1800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сопровождения</a:t>
            </a:r>
            <a:r>
              <a:rPr sz="1800" spc="-40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10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</a:t>
            </a:r>
            <a:r>
              <a:rPr sz="1800" spc="-55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5" dirty="0">
                <a:solidFill>
                  <a:srgbClr val="5692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181" y="3789040"/>
            <a:ext cx="2764315" cy="276431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95935" y="1388631"/>
            <a:ext cx="50405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641090" algn="l"/>
                <a:tab pos="4375785" algn="l"/>
              </a:tabLst>
            </a:pPr>
            <a:r>
              <a:rPr lang="ru-RU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документе рассмотрен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отечественный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pc="-7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экстренной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</a:t>
            </a:r>
            <a:r>
              <a:rPr lang="ru-RU" spc="-7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</a:t>
            </a:r>
            <a:r>
              <a:rPr lang="ru-RU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также</a:t>
            </a:r>
            <a:r>
              <a:rPr lang="ru-RU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</a:t>
            </a:r>
            <a:r>
              <a:rPr lang="ru-RU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авлени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 пси</a:t>
            </a:r>
            <a:r>
              <a:rPr lang="ru-RU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</a:t>
            </a:r>
            <a:r>
              <a:rPr lang="ru-RU" spc="-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п</a:t>
            </a:r>
            <a:r>
              <a:rPr lang="ru-RU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ru-RU" spc="-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оги</a:t>
            </a:r>
            <a:r>
              <a:rPr lang="ru-RU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</a:t>
            </a:r>
            <a:r>
              <a:rPr lang="ru-RU" spc="-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pc="-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</a:t>
            </a:r>
            <a:r>
              <a:rPr lang="ru-RU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</a:t>
            </a:r>
            <a:r>
              <a:rPr lang="ru-RU" spc="-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pc="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ния 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находящихся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кризисном</a:t>
            </a:r>
            <a:r>
              <a:rPr lang="ru-RU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эмоциональном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10"/>
          <p:cNvSpPr txBox="1"/>
          <p:nvPr/>
        </p:nvSpPr>
        <p:spPr>
          <a:xfrm>
            <a:off x="4067944" y="3142957"/>
            <a:ext cx="4752528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567180" algn="l"/>
                <a:tab pos="4429125" algn="l"/>
              </a:tabLst>
            </a:pP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pc="-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</a:t>
            </a:r>
            <a:r>
              <a:rPr spc="-8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</a:t>
            </a:r>
            <a:r>
              <a:rPr spc="-7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</a:t>
            </a:r>
            <a:r>
              <a:rPr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pc="-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  </a:t>
            </a:r>
            <a:r>
              <a:rPr spc="-1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</a:t>
            </a:r>
            <a:r>
              <a:rPr lang="ru-RU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учебно-методического пособия являются представленные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95935" y="3933057"/>
            <a:ext cx="2448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алгоритмы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r>
              <a:rPr lang="ru-RU" spc="7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 </a:t>
            </a:r>
            <a:r>
              <a:rPr lang="ru-RU" spc="-7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психолога</a:t>
            </a:r>
            <a:r>
              <a:rPr lang="ru-RU" spc="14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pc="7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</a:t>
            </a:r>
            <a:r>
              <a:rPr lang="ru-RU" spc="13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pc="7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детьми,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находящимися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1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2510</TotalTime>
  <Words>2912</Words>
  <Application>Microsoft Office PowerPoint</Application>
  <PresentationFormat>Экран (4:3)</PresentationFormat>
  <Paragraphs>370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Arial MT</vt:lpstr>
      <vt:lpstr>Calibri</vt:lpstr>
      <vt:lpstr>Calibri Light</vt:lpstr>
      <vt:lpstr>Symbol</vt:lpstr>
      <vt:lpstr>Times New Roman</vt:lpstr>
      <vt:lpstr>Тема Office</vt:lpstr>
      <vt:lpstr>1_Тема Office</vt:lpstr>
      <vt:lpstr> Государственное бюджетное учреждение,  осуществляющее психолого-педагогическую  и медико-социальную помощь  «Центр диагностики и консультирования»  Краснодарского края </vt:lpstr>
      <vt:lpstr>  </vt:lpstr>
      <vt:lpstr>ЭТАПЫ ОКАЗАНИЯ  КРИЗИСНОЙ ПОДДЕРЖКИ  </vt:lpstr>
      <vt:lpstr>ФРАЗЫ, КОГДА СЛОЖНО НАЧАТЬ ГОВОРИТЬ</vt:lpstr>
      <vt:lpstr>Презентация PowerPoint</vt:lpstr>
      <vt:lpstr>ЭТАП 3. Разграничение эмоциональной и  поведенческой сфер </vt:lpstr>
      <vt:lpstr>ЭТАП 4 Психологическая поддержка</vt:lpstr>
      <vt:lpstr>ЭТАП 5. Формирование системы  целеполагания</vt:lpstr>
      <vt:lpstr>Научно-методическое обеспечение  психолого-педагогического сопровождения образовательной деятельности</vt:lpstr>
      <vt:lpstr>Допсихологическая помощь обучающимся  в образовательной организации  после травматического события </vt:lpstr>
      <vt:lpstr>Экстренная допсихологическая помощь сразу после травматического события</vt:lpstr>
      <vt:lpstr>Принципы психологического сопровождения пострадавших, находящихся в кризисной ситуации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Государственное бюджетное учреждение,  осуществляющее психолого-педагогическую  и медико-социальную помощь  «Центр диагностики и консультирования»  Краснодарского края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Пашкова</dc:creator>
  <cp:lastModifiedBy>Пользователь</cp:lastModifiedBy>
  <cp:revision>193</cp:revision>
  <cp:lastPrinted>2024-03-27T12:54:01Z</cp:lastPrinted>
  <dcterms:created xsi:type="dcterms:W3CDTF">2013-08-01T08:17:42Z</dcterms:created>
  <dcterms:modified xsi:type="dcterms:W3CDTF">2024-04-03T06:50:03Z</dcterms:modified>
</cp:coreProperties>
</file>